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38.xml.rels" ContentType="application/vnd.openxmlformats-package.relationships+xml"/>
  <Override PartName="/ppt/notesSlides/_rels/notesSlide37.xml.rels" ContentType="application/vnd.openxmlformats-package.relationships+xml"/>
  <Override PartName="/ppt/notesSlides/_rels/notesSlide35.xml.rels" ContentType="application/vnd.openxmlformats-package.relationships+xml"/>
  <Override PartName="/ppt/notesSlides/_rels/notesSlide29.xml.rels" ContentType="application/vnd.openxmlformats-package.relationships+xml"/>
  <Override PartName="/ppt/notesSlides/_rels/notesSlide7.xml.rels" ContentType="application/vnd.openxmlformats-package.relationships+xml"/>
  <Override PartName="/ppt/notesSlides/_rels/notesSlide34.xml.rels" ContentType="application/vnd.openxmlformats-package.relationships+xml"/>
  <Override PartName="/ppt/notesSlides/_rels/notesSlide28.xml.rels" ContentType="application/vnd.openxmlformats-package.relationships+xml"/>
  <Override PartName="/ppt/notesSlides/_rels/notesSlide6.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23.xml.rels" ContentType="application/vnd.openxmlformats-package.relationships+xml"/>
  <Override PartName="/ppt/notesSlides/_rels/notesSlide1.xml.rels" ContentType="application/vnd.openxmlformats-package.relationships+xml"/>
  <Override PartName="/ppt/notesSlides/_rels/notesSlide36.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4.xml.rels" ContentType="application/vnd.openxmlformats-package.relationships+xml"/>
  <Override PartName="/ppt/notesSlides/_rels/notesSlide30.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24.xml.rels" ContentType="application/vnd.openxmlformats-package.relationships+xml"/>
  <Override PartName="/ppt/notesSlides/_rels/notesSlide2.xml.rels" ContentType="application/vnd.openxmlformats-package.relationships+xml"/>
  <Override PartName="/ppt/notesSlides/_rels/notesSlide18.xml.rels" ContentType="application/vnd.openxmlformats-package.relationships+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media/image54.png" ContentType="image/png"/>
  <Override PartName="/ppt/media/image53.png" ContentType="image/png"/>
  <Override PartName="/ppt/media/image52.jpeg" ContentType="image/jpeg"/>
  <Override PartName="/ppt/media/image51.png" ContentType="image/png"/>
  <Override PartName="/ppt/media/image50.png" ContentType="image/png"/>
  <Override PartName="/ppt/media/image48.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7.png" ContentType="image/png"/>
  <Override PartName="/ppt/media/image39.png" ContentType="image/png"/>
  <Override PartName="/ppt/media/image14.png" ContentType="image/png"/>
  <Override PartName="/ppt/media/image38.png" ContentType="image/png"/>
  <Override PartName="/ppt/media/image13.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9.png" ContentType="image/png"/>
  <Override PartName="/ppt/media/image24.png" ContentType="image/png"/>
  <Override PartName="/ppt/media/image26.png" ContentType="image/png"/>
  <Override PartName="/ppt/media/image27.png" ContentType="image/png"/>
  <Override PartName="/ppt/media/image28.png" ContentType="image/png"/>
  <Override PartName="/ppt/media/image29.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12.tif" ContentType="image/tiff"/>
  <Override PartName="/ppt/media/image30.png" ContentType="image/png"/>
  <Override PartName="/ppt/media/image25.wmf" ContentType="image/x-wmf"/>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media/image23.jpeg" ContentType="image/jpe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a:t>
            </a:r>
            <a:r>
              <a:rPr b="0" lang="en-US" sz="4400" spc="-1" strike="noStrike">
                <a:latin typeface="Arial"/>
              </a:rPr>
              <a:t>o </a:t>
            </a:r>
            <a:r>
              <a:rPr b="0" lang="en-US" sz="4400" spc="-1" strike="noStrike">
                <a:latin typeface="Arial"/>
              </a:rPr>
              <a:t>m</a:t>
            </a:r>
            <a:r>
              <a:rPr b="0" lang="en-US" sz="4400" spc="-1" strike="noStrike">
                <a:latin typeface="Arial"/>
              </a:rPr>
              <a:t>o</a:t>
            </a:r>
            <a:r>
              <a:rPr b="0" lang="en-US" sz="4400" spc="-1" strike="noStrike">
                <a:latin typeface="Arial"/>
              </a:rPr>
              <a:t>v</a:t>
            </a:r>
            <a:r>
              <a:rPr b="0" lang="en-US" sz="4400" spc="-1" strike="noStrike">
                <a:latin typeface="Arial"/>
              </a:rPr>
              <a:t>e </a:t>
            </a:r>
            <a:r>
              <a:rPr b="0" lang="en-US" sz="4400" spc="-1" strike="noStrike">
                <a:latin typeface="Arial"/>
              </a:rPr>
              <a:t>t</a:t>
            </a:r>
            <a:r>
              <a:rPr b="0" lang="en-US" sz="4400" spc="-1" strike="noStrike">
                <a:latin typeface="Arial"/>
              </a:rPr>
              <a:t>h</a:t>
            </a:r>
            <a:r>
              <a:rPr b="0" lang="en-US" sz="4400" spc="-1" strike="noStrike">
                <a:latin typeface="Arial"/>
              </a:rPr>
              <a:t>e </a:t>
            </a:r>
            <a:r>
              <a:rPr b="0" lang="en-US" sz="4400" spc="-1" strike="noStrike">
                <a:latin typeface="Arial"/>
              </a:rPr>
              <a:t>s</a:t>
            </a:r>
            <a:r>
              <a:rPr b="0" lang="en-US" sz="4400" spc="-1" strike="noStrike">
                <a:latin typeface="Arial"/>
              </a:rPr>
              <a:t>li</a:t>
            </a:r>
            <a:r>
              <a:rPr b="0" lang="en-US" sz="4400" spc="-1" strike="noStrike">
                <a:latin typeface="Arial"/>
              </a:rPr>
              <a:t>d</a:t>
            </a:r>
            <a:r>
              <a:rPr b="0" lang="en-US" sz="4400" spc="-1" strike="noStrike">
                <a:latin typeface="Arial"/>
              </a:rPr>
              <a:t>e</a:t>
            </a:r>
            <a:endParaRPr b="0" lang="en-US" sz="4400" spc="-1" strike="noStrike">
              <a:latin typeface="Arial"/>
            </a:endParaRPr>
          </a:p>
        </p:txBody>
      </p:sp>
      <p:sp>
        <p:nvSpPr>
          <p:cNvPr id="158"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59"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160"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161"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162" name="PlaceHolder 6"/>
          <p:cNvSpPr>
            <a:spLocks noGrp="1"/>
          </p:cNvSpPr>
          <p:nvPr>
            <p:ph type="sldNum"/>
          </p:nvPr>
        </p:nvSpPr>
        <p:spPr>
          <a:xfrm>
            <a:off x="4399200" y="9555480"/>
            <a:ext cx="3372840" cy="502560"/>
          </a:xfrm>
          <a:prstGeom prst="rect">
            <a:avLst/>
          </a:prstGeom>
        </p:spPr>
        <p:txBody>
          <a:bodyPr lIns="0" rIns="0" tIns="0" bIns="0" anchor="b"/>
          <a:p>
            <a:pPr algn="r"/>
            <a:fld id="{469B52A6-A5F1-4243-A51E-BBD2E20082C1}"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1143000" y="685800"/>
            <a:ext cx="4571280" cy="3428280"/>
          </a:xfrm>
          <a:prstGeom prst="rect">
            <a:avLst/>
          </a:prstGeom>
        </p:spPr>
      </p:sp>
      <p:sp>
        <p:nvSpPr>
          <p:cNvPr id="386"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For those of you who took my other class – this is different  - you might have some slide repetitions. But overall, </a:t>
            </a:r>
            <a:endParaRPr b="0" lang="en-US" sz="2000" spc="-1" strike="noStrike">
              <a:latin typeface="Arial"/>
            </a:endParaRPr>
          </a:p>
          <a:p>
            <a:pPr marL="216000" indent="-215640">
              <a:lnSpc>
                <a:spcPct val="100000"/>
              </a:lnSpc>
            </a:pPr>
            <a:r>
              <a:rPr b="0" lang="en-US" sz="1200" spc="-1" strike="noStrike">
                <a:solidFill>
                  <a:srgbClr val="000000"/>
                </a:solidFill>
                <a:latin typeface="Myriad Pro"/>
                <a:ea typeface="+mn-ea"/>
              </a:rPr>
              <a:t>This is includes both more basic and more advanced info, - its broader coverage of topics, and more intensive because its in a smaller amount of time! </a:t>
            </a:r>
            <a:endParaRPr b="0" lang="en-US" sz="1200" spc="-1" strike="noStrike">
              <a:latin typeface="Arial"/>
            </a:endParaRPr>
          </a:p>
          <a:p>
            <a:pPr marL="216000" indent="-215640">
              <a:lnSpc>
                <a:spcPct val="100000"/>
              </a:lnSpc>
            </a:pPr>
            <a:endParaRPr b="0" lang="en-US" sz="1200" spc="-1" strike="noStrike">
              <a:latin typeface="Arial"/>
            </a:endParaRPr>
          </a:p>
        </p:txBody>
      </p:sp>
      <p:sp>
        <p:nvSpPr>
          <p:cNvPr id="387"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C0208703-F990-434C-B446-319EA61AA8DA}"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1143000" y="685800"/>
            <a:ext cx="4571280" cy="3428280"/>
          </a:xfrm>
          <a:prstGeom prst="rect">
            <a:avLst/>
          </a:prstGeom>
        </p:spPr>
      </p:sp>
      <p:sp>
        <p:nvSpPr>
          <p:cNvPr id="407"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1200" spc="-1" strike="noStrike">
                <a:solidFill>
                  <a:srgbClr val="000000"/>
                </a:solidFill>
                <a:latin typeface="+mn-lt"/>
                <a:ea typeface="+mn-ea"/>
              </a:rPr>
              <a:t>Discrete object view</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Envisions the earth's surface as empty geographical space, populated by discrete, bounded objects.</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Objects can be classified as points, lines, and polygons, as well as volumes in a 3D view.</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Example: </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there are millions of examples, but let's just use properties, streets, and trees.</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Typically corresponds to the Vector Data Model which we’ll talk about in a moment</a:t>
            </a:r>
            <a:endParaRPr b="0" lang="en-US" sz="1200" spc="-1" strike="noStrike">
              <a:latin typeface="Arial"/>
            </a:endParaRPr>
          </a:p>
          <a:p>
            <a:pPr marL="216000" indent="-215640">
              <a:lnSpc>
                <a:spcPct val="100000"/>
              </a:lnSpc>
            </a:pP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Discrete objects: We prefer black and white to shades of grey (as humans). </a:t>
            </a:r>
            <a:endParaRPr b="0" lang="en-US" sz="1200" spc="-1" strike="noStrike">
              <a:latin typeface="Arial"/>
            </a:endParaRPr>
          </a:p>
          <a:p>
            <a:pPr marL="216000" indent="-215640">
              <a:lnSpc>
                <a:spcPct val="100000"/>
              </a:lnSpc>
            </a:pP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Points – 0-dimensional</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Lines – 1-dimensional</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Areas or Polygons – 2-dimensional</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The third dimension – can be represented as an attribute (e.g. height of a building</a:t>
            </a:r>
            <a:endParaRPr b="0" lang="en-US" sz="1200" spc="-1" strike="noStrike">
              <a:latin typeface="Arial"/>
            </a:endParaRPr>
          </a:p>
          <a:p>
            <a:pPr marL="216000" indent="-215640">
              <a:lnSpc>
                <a:spcPct val="100000"/>
              </a:lnSpc>
            </a:pP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The third dimension is a bit tricky. – continuous field might be better for “third” or 2.5-dimension – digital elevation model.</a:t>
            </a:r>
            <a:endParaRPr b="0" lang="en-US" sz="1200" spc="-1" strike="noStrike">
              <a:latin typeface="Arial"/>
            </a:endParaRPr>
          </a:p>
          <a:p>
            <a:pPr marL="216000" indent="-215640">
              <a:lnSpc>
                <a:spcPct val="100000"/>
              </a:lnSpc>
            </a:pPr>
            <a:endParaRPr b="0" lang="en-US" sz="1200" spc="-1" strike="noStrike">
              <a:latin typeface="Arial"/>
            </a:endParaRPr>
          </a:p>
        </p:txBody>
      </p:sp>
      <p:sp>
        <p:nvSpPr>
          <p:cNvPr id="408"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C34FBEF8-0803-4904-B706-04C60535DB83}"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1143000" y="685800"/>
            <a:ext cx="4571280" cy="3428280"/>
          </a:xfrm>
          <a:prstGeom prst="rect">
            <a:avLst/>
          </a:prstGeom>
        </p:spPr>
      </p:sp>
      <p:sp>
        <p:nvSpPr>
          <p:cNvPr id="410"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1300" spc="-1" strike="noStrike">
                <a:latin typeface="Arial"/>
              </a:rPr>
              <a:t>In vector representation, all lines are captured as points connected by precisely straight lines. Curves are approximated by increasing the density of points. An area is a series of points or vertices connected by straight lines. </a:t>
            </a:r>
            <a:endParaRPr b="0" lang="en-US" sz="1300" spc="-1" strike="noStrike">
              <a:latin typeface="Arial"/>
            </a:endParaRPr>
          </a:p>
          <a:p>
            <a:pPr marL="216000" indent="-215640">
              <a:lnSpc>
                <a:spcPct val="100000"/>
              </a:lnSpc>
            </a:pPr>
            <a:r>
              <a:rPr b="0" lang="en-US" sz="1300" spc="-1" strike="noStrike">
                <a:latin typeface="Arial"/>
              </a:rPr>
              <a:t>We call areas polygons in GIS-speak.</a:t>
            </a:r>
            <a:endParaRPr b="0" lang="en-US" sz="1300" spc="-1" strike="noStrike">
              <a:latin typeface="Arial"/>
            </a:endParaRPr>
          </a:p>
          <a:p>
            <a:pPr marL="216000" indent="-215640">
              <a:lnSpc>
                <a:spcPct val="100000"/>
              </a:lnSpc>
            </a:pPr>
            <a:r>
              <a:rPr b="0" lang="en-US" sz="1300" spc="-1" strike="noStrike">
                <a:latin typeface="Arial"/>
              </a:rPr>
              <a:t>Lines are often called polylines – because curved line is represented by series of straight lines connecting vertices.</a:t>
            </a:r>
            <a:endParaRPr b="0" lang="en-US" sz="1300" spc="-1" strike="noStrike">
              <a:latin typeface="Arial"/>
            </a:endParaRPr>
          </a:p>
          <a:p>
            <a:pPr marL="216000" indent="-215640">
              <a:lnSpc>
                <a:spcPct val="100000"/>
              </a:lnSpc>
            </a:pPr>
            <a:endParaRPr b="0" lang="en-US" sz="1300" spc="-1" strike="noStrike">
              <a:latin typeface="Arial"/>
            </a:endParaRPr>
          </a:p>
          <a:p>
            <a:pPr marL="216000" indent="-215640">
              <a:lnSpc>
                <a:spcPct val="100000"/>
              </a:lnSpc>
            </a:pPr>
            <a:r>
              <a:rPr b="0" lang="en-US" sz="1300" spc="-1" strike="noStrike">
                <a:solidFill>
                  <a:srgbClr val="000000"/>
                </a:solidFill>
                <a:latin typeface="+mn-lt"/>
                <a:ea typeface="+mn-ea"/>
              </a:rPr>
              <a:t>In a vector, there is no grid per se. The world is empty space populated by objects, which are basically points, lines, and polygons.</a:t>
            </a:r>
            <a:endParaRPr b="0" lang="en-US" sz="1300" spc="-1" strike="noStrike">
              <a:latin typeface="Arial"/>
            </a:endParaRPr>
          </a:p>
          <a:p>
            <a:pPr marL="216000" indent="-215640">
              <a:lnSpc>
                <a:spcPct val="100000"/>
              </a:lnSpc>
            </a:pPr>
            <a:r>
              <a:rPr b="0" lang="en-US" sz="1300" spc="-1" strike="noStrike">
                <a:solidFill>
                  <a:srgbClr val="000000"/>
                </a:solidFill>
                <a:latin typeface="+mn-lt"/>
                <a:ea typeface="+mn-ea"/>
              </a:rPr>
              <a:t>This is the data model employed most typically by ESRI software, although it can handle both.</a:t>
            </a:r>
            <a:endParaRPr b="0" lang="en-US" sz="1300" spc="-1" strike="noStrike">
              <a:latin typeface="Arial"/>
            </a:endParaRPr>
          </a:p>
          <a:p>
            <a:pPr marL="216000" indent="-215640">
              <a:lnSpc>
                <a:spcPct val="100000"/>
              </a:lnSpc>
            </a:pPr>
            <a:r>
              <a:rPr b="0" lang="en-US" sz="1300" spc="-1" strike="noStrike">
                <a:solidFill>
                  <a:srgbClr val="000000"/>
                </a:solidFill>
                <a:latin typeface="+mn-lt"/>
                <a:ea typeface="+mn-ea"/>
              </a:rPr>
              <a:t>Originally, the vector model was developed, in part, to respond to limited computer storage capacity.</a:t>
            </a:r>
            <a:endParaRPr b="0" lang="en-US" sz="1300" spc="-1" strike="noStrike">
              <a:latin typeface="Arial"/>
            </a:endParaRPr>
          </a:p>
          <a:p>
            <a:pPr marL="216000" indent="-215640">
              <a:lnSpc>
                <a:spcPct val="100000"/>
              </a:lnSpc>
            </a:pPr>
            <a:r>
              <a:rPr b="0" lang="en-US" sz="1300" spc="-1" strike="noStrike">
                <a:solidFill>
                  <a:srgbClr val="000000"/>
                </a:solidFill>
                <a:latin typeface="+mn-lt"/>
                <a:ea typeface="+mn-ea"/>
              </a:rPr>
              <a:t>Vector has a lot of advantages, for example:</a:t>
            </a:r>
            <a:endParaRPr b="0" lang="en-US" sz="1300" spc="-1" strike="noStrike">
              <a:latin typeface="Arial"/>
            </a:endParaRPr>
          </a:p>
          <a:p>
            <a:pPr marL="216000" indent="-215640">
              <a:lnSpc>
                <a:spcPct val="100000"/>
              </a:lnSpc>
            </a:pPr>
            <a:r>
              <a:rPr b="0" lang="en-US" sz="1300" spc="-1" strike="noStrike">
                <a:solidFill>
                  <a:srgbClr val="000000"/>
                </a:solidFill>
                <a:latin typeface="+mn-lt"/>
                <a:ea typeface="+mn-ea"/>
              </a:rPr>
              <a:t>Easy to calculate accurate areas of features</a:t>
            </a:r>
            <a:endParaRPr b="0" lang="en-US" sz="1300" spc="-1" strike="noStrike">
              <a:latin typeface="Arial"/>
            </a:endParaRPr>
          </a:p>
          <a:p>
            <a:pPr marL="216000" indent="-215640">
              <a:lnSpc>
                <a:spcPct val="100000"/>
              </a:lnSpc>
            </a:pPr>
            <a:r>
              <a:rPr b="0" lang="en-US" sz="1300" spc="-1" strike="noStrike">
                <a:solidFill>
                  <a:srgbClr val="000000"/>
                </a:solidFill>
                <a:latin typeface="+mn-lt"/>
                <a:ea typeface="+mn-ea"/>
              </a:rPr>
              <a:t>Easy to aggregate features into larger features</a:t>
            </a:r>
            <a:endParaRPr b="0" lang="en-US" sz="1300" spc="-1" strike="noStrike">
              <a:latin typeface="Arial"/>
            </a:endParaRPr>
          </a:p>
          <a:p>
            <a:pPr marL="216000" indent="-215640">
              <a:lnSpc>
                <a:spcPct val="100000"/>
              </a:lnSpc>
            </a:pPr>
            <a:r>
              <a:rPr b="0" lang="en-US" sz="1300" spc="-1" strike="noStrike">
                <a:solidFill>
                  <a:srgbClr val="000000"/>
                </a:solidFill>
                <a:latin typeface="+mn-lt"/>
                <a:ea typeface="+mn-ea"/>
              </a:rPr>
              <a:t>Easy to store relational databases</a:t>
            </a:r>
            <a:endParaRPr b="0" lang="en-US" sz="1300" spc="-1" strike="noStrike">
              <a:latin typeface="Arial"/>
            </a:endParaRPr>
          </a:p>
          <a:p>
            <a:pPr marL="216000" indent="-215640">
              <a:lnSpc>
                <a:spcPct val="100000"/>
              </a:lnSpc>
            </a:pPr>
            <a:endParaRPr b="0" lang="en-US" sz="1300" spc="-1" strike="noStrike">
              <a:latin typeface="Arial"/>
            </a:endParaRPr>
          </a:p>
          <a:p>
            <a:pPr marL="216000" indent="-215640">
              <a:lnSpc>
                <a:spcPct val="100000"/>
              </a:lnSpc>
            </a:pPr>
            <a:endParaRPr b="0" lang="en-US" sz="1300" spc="-1" strike="noStrike">
              <a:latin typeface="Arial"/>
            </a:endParaRPr>
          </a:p>
        </p:txBody>
      </p:sp>
      <p:sp>
        <p:nvSpPr>
          <p:cNvPr id="411"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CB88D0D-6F51-441F-A82D-58951BCC1607}"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1143000" y="685800"/>
            <a:ext cx="4571280" cy="3428280"/>
          </a:xfrm>
          <a:prstGeom prst="rect">
            <a:avLst/>
          </a:prstGeom>
        </p:spPr>
      </p:sp>
      <p:sp>
        <p:nvSpPr>
          <p:cNvPr id="413"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Density, land cover, soil type</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1200" spc="-1" strike="noStrike">
                <a:solidFill>
                  <a:srgbClr val="000000"/>
                </a:solidFill>
                <a:latin typeface="+mn-lt"/>
                <a:ea typeface="+mn-ea"/>
              </a:rPr>
              <a:t>Continuous field view</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This is different: you think of the world as a finite number of variables, and each variable is defined at every possible position.</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Continuous fields can be defined by what varies, and how smoothly.</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Elevation is a good example of something conceptualized as a continuous field. Every possible location has an elevation; the elevation varies, sometimes smoothly, sometimes not.</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Typically related to raster data models (which we’ll talk about later) </a:t>
            </a:r>
            <a:endParaRPr b="0" lang="en-US" sz="1200" spc="-1" strike="noStrike">
              <a:latin typeface="Arial"/>
            </a:endParaRPr>
          </a:p>
          <a:p>
            <a:pPr marL="216000" indent="-215640">
              <a:lnSpc>
                <a:spcPct val="100000"/>
              </a:lnSpc>
            </a:pPr>
            <a:endParaRPr b="0" lang="en-US" sz="1200" spc="-1" strike="noStrike">
              <a:latin typeface="Arial"/>
            </a:endParaRPr>
          </a:p>
        </p:txBody>
      </p:sp>
      <p:sp>
        <p:nvSpPr>
          <p:cNvPr id="414"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FCE7D3E-F469-49EA-AA00-DEE46BF8D96D}"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1143000" y="685800"/>
            <a:ext cx="4571280" cy="3428280"/>
          </a:xfrm>
          <a:prstGeom prst="rect">
            <a:avLst/>
          </a:prstGeom>
        </p:spPr>
      </p:sp>
      <p:sp>
        <p:nvSpPr>
          <p:cNvPr id="416"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1200" spc="-1" strike="noStrike">
                <a:solidFill>
                  <a:srgbClr val="000000"/>
                </a:solidFill>
                <a:latin typeface="+mn-lt"/>
                <a:ea typeface="+mn-ea"/>
              </a:rPr>
              <a:t>In a raster, the world is divided into arrays of cells, and each cell is assigned a value for ONE attribute (forshadowing but in vector data a feature can have LOTS of attributes).</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The most common forms of raster data are:</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Satellite images</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Aerial photos</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Digital elevation models</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The precision of a raster data model depends on the grid size or spatial resolution.</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Difference in satellite sensors: </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Landsat Thematic Mapper (30 x 30 m)</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MODIS (250 x 250 m)</a:t>
            </a:r>
            <a:endParaRPr b="0" lang="en-US" sz="1200" spc="-1" strike="noStrike">
              <a:latin typeface="Arial"/>
            </a:endParaRPr>
          </a:p>
          <a:p>
            <a:pPr marL="216000" indent="-215640">
              <a:lnSpc>
                <a:spcPct val="100000"/>
              </a:lnSpc>
            </a:pPr>
            <a:r>
              <a:rPr b="0" lang="en-US" sz="1200" spc="-1" strike="noStrike">
                <a:solidFill>
                  <a:srgbClr val="000000"/>
                </a:solidFill>
                <a:latin typeface="+mn-lt"/>
                <a:ea typeface="+mn-ea"/>
              </a:rPr>
              <a:t>Aerial photos might have sub-meter resolution</a:t>
            </a:r>
            <a:endParaRPr b="0" lang="en-US" sz="1200" spc="-1" strike="noStrike">
              <a:latin typeface="Arial"/>
            </a:endParaRPr>
          </a:p>
          <a:p>
            <a:pPr marL="216000" indent="-215640">
              <a:lnSpc>
                <a:spcPct val="100000"/>
              </a:lnSpc>
            </a:pPr>
            <a:r>
              <a:rPr b="0" lang="en-US" sz="2000" spc="-1" strike="noStrike">
                <a:solidFill>
                  <a:srgbClr val="000000"/>
                </a:solidFill>
                <a:latin typeface="+mn-lt"/>
                <a:ea typeface="+mn-ea"/>
              </a:rPr>
              <a:t>Just like paper maps have to be flattened (or projected – we’ll talk about different kinds of projections later) - - raster representations also have to be projected – so cells of raster can never be perfectly equal in shape or area on earth’s surface. (mirrorball)</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endParaRPr b="0" lang="en-US" sz="2000" spc="-1" strike="noStrike">
              <a:latin typeface="Arial"/>
            </a:endParaRPr>
          </a:p>
        </p:txBody>
      </p:sp>
      <p:sp>
        <p:nvSpPr>
          <p:cNvPr id="417"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CA6139D-1830-4CF7-B2C0-E8882EE2B861}"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Img"/>
          </p:nvPr>
        </p:nvSpPr>
        <p:spPr>
          <a:xfrm>
            <a:off x="1143000" y="685800"/>
            <a:ext cx="4571280" cy="3428280"/>
          </a:xfrm>
          <a:prstGeom prst="rect">
            <a:avLst/>
          </a:prstGeom>
        </p:spPr>
      </p:sp>
      <p:sp>
        <p:nvSpPr>
          <p:cNvPr id="419"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Could use distance between points as a measure of resolution in a vector dataset, but use minimum, mean, maximum, nearest-neighbor?</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Creates impression that vector data have infintely fine resolution – false impression, depends on the density of sampling and the strategy of sampling that was undertaken to create the dataset, which unfortunately often remains unreported in the metadata describing vector datasets. In short, vector representations leave resolution poorly defined. And it is difficult if not impossible to infer resolution a posteriori from the contents of a vector dataset – IN principle the poor definition of resolution for vector data is a strong argument for the use of raster data in rigorous scientific research.</a:t>
            </a:r>
            <a:endParaRPr b="0" lang="en-US" sz="2000" spc="-1" strike="noStrike">
              <a:latin typeface="Arial"/>
            </a:endParaRPr>
          </a:p>
        </p:txBody>
      </p:sp>
      <p:sp>
        <p:nvSpPr>
          <p:cNvPr id="420"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66EA04CB-D6E2-48B4-93A5-F72208FAFE1F}"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5D68153-7B1D-49EA-B1CE-8B09B6438FF3}" type="slidenum">
              <a:rPr b="0" lang="en-US" sz="1200" spc="-1" strike="noStrike">
                <a:solidFill>
                  <a:srgbClr val="000000"/>
                </a:solidFill>
                <a:latin typeface="Times New Roman"/>
                <a:ea typeface="ＭＳ Ｐゴシック"/>
              </a:rPr>
              <a:t>1</a:t>
            </a:fld>
            <a:endParaRPr b="0" lang="en-US" sz="1200" spc="-1" strike="noStrike">
              <a:latin typeface="Arial"/>
            </a:endParaRPr>
          </a:p>
        </p:txBody>
      </p:sp>
      <p:sp>
        <p:nvSpPr>
          <p:cNvPr id="422" name="PlaceHolder 2"/>
          <p:cNvSpPr>
            <a:spLocks noGrp="1"/>
          </p:cNvSpPr>
          <p:nvPr>
            <p:ph type="sldImg"/>
          </p:nvPr>
        </p:nvSpPr>
        <p:spPr>
          <a:xfrm>
            <a:off x="1143000" y="685800"/>
            <a:ext cx="4571280" cy="3428280"/>
          </a:xfrm>
          <a:prstGeom prst="rect">
            <a:avLst/>
          </a:prstGeom>
        </p:spPr>
      </p:sp>
      <p:sp>
        <p:nvSpPr>
          <p:cNvPr id="423" name="PlaceHolder 3"/>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Times New Roman"/>
              </a:rPr>
              <a:t>Scale may also mean Map Scale (representative fraction)</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Times New Roman"/>
              </a:rPr>
              <a:t>Extent – of study area in geographic space, or time (geographic scope)</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Times New Roman"/>
              </a:rPr>
              <a:t>Resolution – degree of detail or granularity of data (high or low resolution, fine scale or coarse scale)</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1143000" y="685800"/>
            <a:ext cx="4571280" cy="3428280"/>
          </a:xfrm>
          <a:prstGeom prst="rect">
            <a:avLst/>
          </a:prstGeom>
        </p:spPr>
      </p:sp>
      <p:sp>
        <p:nvSpPr>
          <p:cNvPr id="425"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Precision could be false precision.</a:t>
            </a:r>
            <a:endParaRPr b="0" lang="en-US" sz="2000" spc="-1" strike="noStrike">
              <a:latin typeface="Arial"/>
            </a:endParaRPr>
          </a:p>
        </p:txBody>
      </p:sp>
      <p:sp>
        <p:nvSpPr>
          <p:cNvPr id="426"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733AD26-D240-46E6-913D-F1A42E597117}"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1143000" y="685800"/>
            <a:ext cx="4571280" cy="3428280"/>
          </a:xfrm>
          <a:prstGeom prst="rect">
            <a:avLst/>
          </a:prstGeom>
        </p:spPr>
      </p:sp>
      <p:sp>
        <p:nvSpPr>
          <p:cNvPr id="428"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How to you turn a vector into a raster?</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When information is represented in raster form, detail about variation within cells is lost – cell has single value. </a:t>
            </a:r>
            <a:endParaRPr b="0" lang="en-US" sz="2000" spc="-1" strike="noStrike">
              <a:latin typeface="Arial"/>
            </a:endParaRPr>
          </a:p>
          <a:p>
            <a:pPr marL="216000" indent="-215640">
              <a:lnSpc>
                <a:spcPct val="100000"/>
              </a:lnSpc>
            </a:pPr>
            <a:r>
              <a:rPr b="0" lang="en-US" sz="1200" spc="-1" strike="noStrike">
                <a:solidFill>
                  <a:srgbClr val="000000"/>
                </a:solidFill>
                <a:latin typeface="+mn-lt"/>
                <a:ea typeface="+mn-ea"/>
              </a:rPr>
              <a:t>Problems with raster representation:  Rules about how to classify an attribute, how to lose the detail</a:t>
            </a:r>
            <a:endParaRPr b="0" lang="en-US" sz="1200" spc="-1" strike="noStrike">
              <a:latin typeface="Arial"/>
            </a:endParaRPr>
          </a:p>
          <a:p>
            <a:pPr marL="216000" indent="-215640">
              <a:lnSpc>
                <a:spcPct val="100000"/>
              </a:lnSpc>
            </a:pPr>
            <a:r>
              <a:rPr b="0" lang="en-US" sz="2000" spc="-1" strike="noStrike">
                <a:solidFill>
                  <a:srgbClr val="000000"/>
                </a:solidFill>
                <a:latin typeface="+mn-lt"/>
                <a:ea typeface="+mn-ea"/>
              </a:rPr>
              <a:t>Choose single value in different ways – central point or largest share of cell’s area.</a:t>
            </a:r>
            <a:endParaRPr b="0" lang="en-US" sz="2000" spc="-1" strike="noStrike">
              <a:latin typeface="Arial"/>
            </a:endParaRPr>
          </a:p>
          <a:p>
            <a:pPr marL="216000" indent="-215640">
              <a:lnSpc>
                <a:spcPct val="100000"/>
              </a:lnSpc>
            </a:pPr>
            <a:r>
              <a:rPr b="0" lang="en-US" sz="2000" spc="-1" strike="noStrike">
                <a:solidFill>
                  <a:srgbClr val="000000"/>
                </a:solidFill>
                <a:latin typeface="+mn-lt"/>
                <a:ea typeface="+mn-ea"/>
              </a:rPr>
              <a:t>The largest share rule (A) says if the majority of a grid cell is pink, then its coded pink.</a:t>
            </a:r>
            <a:endParaRPr b="0" lang="en-US" sz="2000" spc="-1" strike="noStrike">
              <a:latin typeface="Arial"/>
            </a:endParaRPr>
          </a:p>
          <a:p>
            <a:pPr marL="216000" indent="-215640">
              <a:lnSpc>
                <a:spcPct val="100000"/>
              </a:lnSpc>
            </a:pPr>
            <a:r>
              <a:rPr b="0" lang="en-US" sz="2000" spc="-1" strike="noStrike">
                <a:solidFill>
                  <a:srgbClr val="000000"/>
                </a:solidFill>
                <a:latin typeface="+mn-lt"/>
                <a:ea typeface="+mn-ea"/>
              </a:rPr>
              <a:t>The central point rule (B) says if the centroid of the cell is pink, then its coded pink.</a:t>
            </a:r>
            <a:endParaRPr b="0" lang="en-US" sz="2000" spc="-1" strike="noStrike">
              <a:latin typeface="Arial"/>
            </a:endParaRPr>
          </a:p>
          <a:p>
            <a:pPr marL="216000" indent="-215640">
              <a:lnSpc>
                <a:spcPct val="100000"/>
              </a:lnSpc>
            </a:pPr>
            <a:r>
              <a:rPr b="0" lang="en-US" sz="2000" spc="-1" strike="noStrike">
                <a:solidFill>
                  <a:srgbClr val="000000"/>
                </a:solidFill>
                <a:latin typeface="+mn-lt"/>
                <a:ea typeface="+mn-ea"/>
              </a:rPr>
              <a:t> </a:t>
            </a:r>
            <a:r>
              <a:rPr b="0" lang="en-US" sz="2000" spc="-1" strike="noStrike">
                <a:solidFill>
                  <a:srgbClr val="000000"/>
                </a:solidFill>
                <a:latin typeface="+mn-lt"/>
                <a:ea typeface="+mn-ea"/>
              </a:rPr>
              <a:t>Largest share typically preferred, but central point is faster to compute – often used in creating raster datasets of elevation.</a:t>
            </a:r>
            <a:endParaRPr b="0" lang="en-US" sz="2000" spc="-1" strike="noStrike">
              <a:latin typeface="Arial"/>
            </a:endParaRPr>
          </a:p>
        </p:txBody>
      </p:sp>
      <p:sp>
        <p:nvSpPr>
          <p:cNvPr id="429"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5F625BC-6DA4-48A7-BBE5-85D660D2C5B4}"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E0D9190-3978-4FAE-A41B-579A6AA10304}" type="slidenum">
              <a:rPr b="0" lang="en-US" sz="1200" spc="-1" strike="noStrike">
                <a:solidFill>
                  <a:srgbClr val="000000"/>
                </a:solidFill>
                <a:latin typeface="Times New Roman"/>
                <a:ea typeface="ＭＳ Ｐゴシック"/>
              </a:rPr>
              <a:t>1</a:t>
            </a:fld>
            <a:endParaRPr b="0" lang="en-US" sz="1200" spc="-1" strike="noStrike">
              <a:latin typeface="Arial"/>
            </a:endParaRPr>
          </a:p>
        </p:txBody>
      </p:sp>
      <p:sp>
        <p:nvSpPr>
          <p:cNvPr id="431" name="PlaceHolder 2"/>
          <p:cNvSpPr>
            <a:spLocks noGrp="1"/>
          </p:cNvSpPr>
          <p:nvPr>
            <p:ph type="sldImg"/>
          </p:nvPr>
        </p:nvSpPr>
        <p:spPr>
          <a:xfrm>
            <a:off x="1143000" y="685800"/>
            <a:ext cx="4571280" cy="3428280"/>
          </a:xfrm>
          <a:prstGeom prst="rect">
            <a:avLst/>
          </a:prstGeom>
        </p:spPr>
      </p:sp>
      <p:sp>
        <p:nvSpPr>
          <p:cNvPr id="432" name="PlaceHolder 3"/>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Times New Roman"/>
              </a:rPr>
              <a:t>But we do this conversion a LOT and its super important to our work -  probably many of you have already or will use the WorldClim global climate layers, which were generated via this conversion, followed by interpolation.</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723E429-404A-40C3-95CF-4CC737EB5968}" type="slidenum">
              <a:rPr b="0" lang="en-US" sz="1200" spc="-1" strike="noStrike">
                <a:solidFill>
                  <a:srgbClr val="000000"/>
                </a:solidFill>
                <a:latin typeface="Calibri"/>
                <a:ea typeface="ＭＳ Ｐゴシック"/>
              </a:rPr>
              <a:t>1</a:t>
            </a:fld>
            <a:endParaRPr b="0" lang="en-US" sz="1200" spc="-1" strike="noStrike">
              <a:latin typeface="Arial"/>
            </a:endParaRPr>
          </a:p>
        </p:txBody>
      </p:sp>
      <p:sp>
        <p:nvSpPr>
          <p:cNvPr id="389" name="PlaceHolder 2"/>
          <p:cNvSpPr>
            <a:spLocks noGrp="1"/>
          </p:cNvSpPr>
          <p:nvPr>
            <p:ph type="sldImg"/>
          </p:nvPr>
        </p:nvSpPr>
        <p:spPr>
          <a:xfrm>
            <a:off x="1146240" y="687240"/>
            <a:ext cx="4566600" cy="3425040"/>
          </a:xfrm>
          <a:prstGeom prst="rect">
            <a:avLst/>
          </a:prstGeom>
        </p:spPr>
      </p:sp>
      <p:sp>
        <p:nvSpPr>
          <p:cNvPr id="390" name="PlaceHolder 3"/>
          <p:cNvSpPr>
            <a:spLocks noGrp="1"/>
          </p:cNvSpPr>
          <p:nvPr>
            <p:ph type="body"/>
          </p:nvPr>
        </p:nvSpPr>
        <p:spPr>
          <a:xfrm>
            <a:off x="914400" y="4341960"/>
            <a:ext cx="5028480" cy="4114080"/>
          </a:xfrm>
          <a:prstGeom prst="rect">
            <a:avLst/>
          </a:prstGeom>
        </p:spPr>
        <p:txBody>
          <a:bodyPr lIns="92160" rIns="92160" tIns="46080" bIns="46080"/>
          <a:p>
            <a:pPr marL="216000" indent="-215640">
              <a:lnSpc>
                <a:spcPct val="100000"/>
              </a:lnSpc>
            </a:pPr>
            <a:r>
              <a:rPr b="0" lang="en-US" sz="2400" spc="-1" strike="noStrike">
                <a:latin typeface="Arial"/>
              </a:rPr>
              <a:t>GIS also includes people! Operating personnel.</a:t>
            </a:r>
            <a:endParaRPr b="0" lang="en-US" sz="2400" spc="-1" strike="noStrike">
              <a:latin typeface="Arial"/>
            </a:endParaRPr>
          </a:p>
          <a:p>
            <a:pPr marL="216000" indent="-215640">
              <a:lnSpc>
                <a:spcPct val="100000"/>
              </a:lnSpc>
            </a:pPr>
            <a:endParaRPr b="0" lang="en-US" sz="2400" spc="-1" strike="noStrike">
              <a:latin typeface="Arial"/>
            </a:endParaRPr>
          </a:p>
          <a:p>
            <a:pPr marL="216000" indent="-215640">
              <a:lnSpc>
                <a:spcPct val="100000"/>
              </a:lnSpc>
            </a:pPr>
            <a:r>
              <a:rPr b="0" lang="en-US" sz="2400" spc="-1" strike="noStrike">
                <a:latin typeface="Arial"/>
              </a:rPr>
              <a:t>Not just making maps or software – but analysis - </a:t>
            </a:r>
            <a:r>
              <a:rPr b="0" lang="en-US" sz="2400" spc="-1" strike="noStrike">
                <a:latin typeface="Arial"/>
                <a:ea typeface="ＭＳ Ｐゴシック"/>
              </a:rPr>
              <a:t>spatially explicit analyses. </a:t>
            </a:r>
            <a:endParaRPr b="0" lang="en-US" sz="24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1098000" y="686520"/>
            <a:ext cx="4571280" cy="3428280"/>
          </a:xfrm>
          <a:prstGeom prst="rect">
            <a:avLst/>
          </a:prstGeom>
        </p:spPr>
      </p:sp>
      <p:sp>
        <p:nvSpPr>
          <p:cNvPr id="434"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1400" spc="-1" strike="noStrike">
                <a:latin typeface="Arial"/>
              </a:rPr>
              <a:t>Spatial interpolation is a process that uses this spatial dependence and covariances to fill in gaps in our knowledge of spatial data.</a:t>
            </a:r>
            <a:endParaRPr b="0" lang="en-US" sz="1400" spc="-1" strike="noStrike">
              <a:latin typeface="Arial"/>
            </a:endParaRPr>
          </a:p>
          <a:p>
            <a:pPr marL="216000" indent="-215640">
              <a:lnSpc>
                <a:spcPct val="100000"/>
              </a:lnSpc>
            </a:pPr>
            <a:r>
              <a:rPr b="0" lang="en-US" sz="1400" spc="-1" strike="noStrike">
                <a:latin typeface="Arial"/>
              </a:rPr>
              <a:t>Interpolation proposes to refine the spatial resolution of point data artifically, replacing a finite number of observations with potentially an infinite number – using the theory of regionalized variables that covary over geographic space - </a:t>
            </a:r>
            <a:endParaRPr b="0" lang="en-US" sz="1400" spc="-1" strike="noStrike">
              <a:latin typeface="Arial"/>
            </a:endParaRPr>
          </a:p>
          <a:p>
            <a:pPr marL="216000" indent="-215640">
              <a:lnSpc>
                <a:spcPct val="100000"/>
              </a:lnSpc>
            </a:pPr>
            <a:endParaRPr b="0" lang="en-US" sz="1400" spc="-1" strike="noStrike">
              <a:latin typeface="Arial"/>
            </a:endParaRPr>
          </a:p>
          <a:p>
            <a:pPr marL="216000" indent="-215640">
              <a:lnSpc>
                <a:spcPct val="100000"/>
              </a:lnSpc>
            </a:pPr>
            <a:r>
              <a:rPr b="0" lang="en-US" sz="1400" spc="-1" strike="noStrike">
                <a:latin typeface="Arial"/>
              </a:rPr>
              <a:t>First they measure the correlation between climate variables (temperature, rainfall) and elevation, then you create a regression model to predict temperature from elevation, minimizing residuals, then you get your hands on a fine scale (high resolution) digital elevation model, and then you can get a fine-scale high resolution temperature layer even if you only started with a few weather stations to begin with.</a:t>
            </a:r>
            <a:endParaRPr b="0" lang="en-US" sz="1400" spc="-1" strike="noStrike">
              <a:latin typeface="Arial"/>
            </a:endParaRPr>
          </a:p>
          <a:p>
            <a:pPr marL="216000" indent="-215640">
              <a:lnSpc>
                <a:spcPct val="100000"/>
              </a:lnSpc>
            </a:pPr>
            <a:r>
              <a:rPr b="0" lang="en-US" sz="1400" spc="-1" strike="noStrike">
                <a:latin typeface="Arial"/>
              </a:rPr>
              <a:t>This is called “Kriging”  - we won’t go into too much detail because this is advanced geostatistics but it illustrates how knowing about the nature of geographic data – spatial autocorrelation – allows us to analyze …</a:t>
            </a:r>
            <a:endParaRPr b="0" lang="en-US" sz="1400" spc="-1" strike="noStrike">
              <a:latin typeface="Arial"/>
            </a:endParaRPr>
          </a:p>
        </p:txBody>
      </p:sp>
      <p:sp>
        <p:nvSpPr>
          <p:cNvPr id="435"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F4595D8B-B3D6-4647-8D2E-0A40B1EA6CA8}"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1098000" y="686520"/>
            <a:ext cx="4571280" cy="3428280"/>
          </a:xfrm>
          <a:prstGeom prst="rect">
            <a:avLst/>
          </a:prstGeom>
        </p:spPr>
      </p:sp>
      <p:sp>
        <p:nvSpPr>
          <p:cNvPr id="437"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1400" spc="-1" strike="noStrike">
                <a:latin typeface="Arial"/>
              </a:rPr>
              <a:t>Spatial interpolation is a process that uses this spatial dependence and covariances to fill in gaps in our knowledge of spatial data.</a:t>
            </a:r>
            <a:endParaRPr b="0" lang="en-US" sz="1400" spc="-1" strike="noStrike">
              <a:latin typeface="Arial"/>
            </a:endParaRPr>
          </a:p>
          <a:p>
            <a:pPr marL="216000" indent="-215640">
              <a:lnSpc>
                <a:spcPct val="100000"/>
              </a:lnSpc>
            </a:pPr>
            <a:r>
              <a:rPr b="0" lang="en-US" sz="1400" spc="-1" strike="noStrike">
                <a:latin typeface="Arial"/>
              </a:rPr>
              <a:t>Interpolation proposes to refine the spatial resolution of point data artifically, replacing a finite number of observations with potentially an infinite number – using the theory of regionalized variables that covary over geographic space - </a:t>
            </a:r>
            <a:endParaRPr b="0" lang="en-US" sz="1400" spc="-1" strike="noStrike">
              <a:latin typeface="Arial"/>
            </a:endParaRPr>
          </a:p>
          <a:p>
            <a:pPr marL="216000" indent="-215640">
              <a:lnSpc>
                <a:spcPct val="100000"/>
              </a:lnSpc>
            </a:pPr>
            <a:endParaRPr b="0" lang="en-US" sz="1400" spc="-1" strike="noStrike">
              <a:latin typeface="Arial"/>
            </a:endParaRPr>
          </a:p>
          <a:p>
            <a:pPr marL="216000" indent="-215640">
              <a:lnSpc>
                <a:spcPct val="100000"/>
              </a:lnSpc>
            </a:pPr>
            <a:r>
              <a:rPr b="0" lang="en-US" sz="1400" spc="-1" strike="noStrike">
                <a:latin typeface="Arial"/>
              </a:rPr>
              <a:t>First they measure the correlation between climate variables (temperature, rainfall) and elevation, then you create a regression model to predict temperature from elevation, minimizing residuals, then you get your hands on a fine scale (high resolution) digital elevation model, and then you can get a fine-scale high resolution temperature layer even if you only started with a few weather stations to begin with.</a:t>
            </a:r>
            <a:endParaRPr b="0" lang="en-US" sz="1400" spc="-1" strike="noStrike">
              <a:latin typeface="Arial"/>
            </a:endParaRPr>
          </a:p>
          <a:p>
            <a:pPr marL="216000" indent="-215640">
              <a:lnSpc>
                <a:spcPct val="100000"/>
              </a:lnSpc>
            </a:pPr>
            <a:r>
              <a:rPr b="0" lang="en-US" sz="1400" spc="-1" strike="noStrike">
                <a:latin typeface="Arial"/>
              </a:rPr>
              <a:t>This is called “Kriging”  - we won’t go into too much detail because this is advanced geostatistics but it illustrates how knowing about the nature of geographic data – spatial autocorrelation – allows us to analyze …</a:t>
            </a:r>
            <a:endParaRPr b="0" lang="en-US" sz="1400" spc="-1" strike="noStrike">
              <a:latin typeface="Arial"/>
            </a:endParaRPr>
          </a:p>
        </p:txBody>
      </p:sp>
      <p:sp>
        <p:nvSpPr>
          <p:cNvPr id="438"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E4CF750-6FD7-4279-9C11-C5BCE9150DB4}"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1098000" y="686520"/>
            <a:ext cx="4571280" cy="3428280"/>
          </a:xfrm>
          <a:prstGeom prst="rect">
            <a:avLst/>
          </a:prstGeom>
        </p:spPr>
      </p:sp>
      <p:sp>
        <p:nvSpPr>
          <p:cNvPr id="440"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1400" spc="-1" strike="noStrike">
                <a:latin typeface="Arial"/>
              </a:rPr>
              <a:t>Spatial interpolation is a process that uses this spatial dependence and covariances to fill in gaps in our knowledge of spatial data.</a:t>
            </a:r>
            <a:endParaRPr b="0" lang="en-US" sz="1400" spc="-1" strike="noStrike">
              <a:latin typeface="Arial"/>
            </a:endParaRPr>
          </a:p>
          <a:p>
            <a:pPr marL="216000" indent="-215640">
              <a:lnSpc>
                <a:spcPct val="100000"/>
              </a:lnSpc>
            </a:pPr>
            <a:r>
              <a:rPr b="0" lang="en-US" sz="1400" spc="-1" strike="noStrike">
                <a:latin typeface="Arial"/>
              </a:rPr>
              <a:t>Interpolation proposes to refine the spatial resolution of point data artifically, replacing a finite number of observations with potentially an infinite number – using the theory of regionalized variables that covary over geographic space - </a:t>
            </a:r>
            <a:endParaRPr b="0" lang="en-US" sz="1400" spc="-1" strike="noStrike">
              <a:latin typeface="Arial"/>
            </a:endParaRPr>
          </a:p>
          <a:p>
            <a:pPr marL="216000" indent="-215640">
              <a:lnSpc>
                <a:spcPct val="100000"/>
              </a:lnSpc>
            </a:pPr>
            <a:endParaRPr b="0" lang="en-US" sz="1400" spc="-1" strike="noStrike">
              <a:latin typeface="Arial"/>
            </a:endParaRPr>
          </a:p>
          <a:p>
            <a:pPr marL="216000" indent="-215640">
              <a:lnSpc>
                <a:spcPct val="100000"/>
              </a:lnSpc>
            </a:pPr>
            <a:r>
              <a:rPr b="0" lang="en-US" sz="1400" spc="-1" strike="noStrike">
                <a:latin typeface="Arial"/>
              </a:rPr>
              <a:t>First they measure the correlation between climate variables (temperature, rainfall) and elevation, then you create a regression model to predict temperature from elevation, minimizing residuals, then you get your hands on a fine scale (high resolution) digital elevation model, and then you can get a fine-scale high resolution temperature layer even if you only started with a few weather stations to begin with.</a:t>
            </a:r>
            <a:endParaRPr b="0" lang="en-US" sz="1400" spc="-1" strike="noStrike">
              <a:latin typeface="Arial"/>
            </a:endParaRPr>
          </a:p>
          <a:p>
            <a:pPr marL="216000" indent="-215640">
              <a:lnSpc>
                <a:spcPct val="100000"/>
              </a:lnSpc>
            </a:pPr>
            <a:r>
              <a:rPr b="0" lang="en-US" sz="1400" spc="-1" strike="noStrike">
                <a:latin typeface="Arial"/>
              </a:rPr>
              <a:t>This is called “Kriging”  - we won’t go into too much detail because this is advanced geostatistics but it illustrates how knowing about the nature of geographic data – spatial autocorrelation – allows us to analyze …</a:t>
            </a:r>
            <a:endParaRPr b="0" lang="en-US" sz="1400" spc="-1" strike="noStrike">
              <a:latin typeface="Arial"/>
            </a:endParaRPr>
          </a:p>
        </p:txBody>
      </p:sp>
      <p:sp>
        <p:nvSpPr>
          <p:cNvPr id="441"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91062685-8AB9-487A-9952-D2D8D6249F37}"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1143000" y="685800"/>
            <a:ext cx="4571280" cy="3428280"/>
          </a:xfrm>
          <a:prstGeom prst="rect">
            <a:avLst/>
          </a:prstGeom>
        </p:spPr>
      </p:sp>
      <p:sp>
        <p:nvSpPr>
          <p:cNvPr id="443"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So that was for when you have too much data – what about when you don’t have enough data, or there are gaps in your data, OR what you want to measure is just so complex (maine coastline) that you have to measure just small parts and not the whole thing – how can you fill in gaps?</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Our representations of the world are necessarily selective of reality, and inherently incomplete.</a:t>
            </a:r>
            <a:endParaRPr b="0" lang="en-US" sz="2000" spc="-1" strike="noStrike">
              <a:latin typeface="Arial"/>
            </a:endParaRPr>
          </a:p>
          <a:p>
            <a:pPr marL="216000" indent="-215640">
              <a:lnSpc>
                <a:spcPct val="100000"/>
              </a:lnSpc>
            </a:pPr>
            <a:r>
              <a:rPr b="0" lang="en-US" sz="2000" spc="-1" strike="noStrike">
                <a:latin typeface="Arial"/>
              </a:rPr>
              <a:t>So, when building representations we often end up with gaps in our data.</a:t>
            </a:r>
            <a:endParaRPr b="0" lang="en-US" sz="2000" spc="-1" strike="noStrike">
              <a:latin typeface="Arial"/>
            </a:endParaRPr>
          </a:p>
          <a:p>
            <a:pPr marL="216000" indent="-215640">
              <a:lnSpc>
                <a:spcPct val="100000"/>
              </a:lnSpc>
            </a:pPr>
            <a:r>
              <a:rPr b="0" lang="en-US" sz="2000" spc="-1" strike="noStrike">
                <a:latin typeface="Arial"/>
              </a:rPr>
              <a:t>How do we fill in the gaps?  Spatial interpolation. And proximity effects</a:t>
            </a:r>
            <a:endParaRPr b="0" lang="en-US" sz="2000" spc="-1" strike="noStrike">
              <a:latin typeface="Arial"/>
            </a:endParaRPr>
          </a:p>
        </p:txBody>
      </p:sp>
      <p:sp>
        <p:nvSpPr>
          <p:cNvPr id="444"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28BDC56-601E-4DEB-A93B-4A747EC20A63}"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1143000" y="685800"/>
            <a:ext cx="4571280" cy="3428280"/>
          </a:xfrm>
          <a:prstGeom prst="rect">
            <a:avLst/>
          </a:prstGeom>
        </p:spPr>
      </p:sp>
      <p:sp>
        <p:nvSpPr>
          <p:cNvPr id="446"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Now we’re going to move into </a:t>
            </a:r>
            <a:r>
              <a:rPr b="0" lang="en-US" sz="2000" spc="-1" strike="noStrike">
                <a:latin typeface="Arial"/>
              </a:rPr>
              <a:t>coordinate systems, another super </a:t>
            </a:r>
            <a:r>
              <a:rPr b="0" lang="en-US" sz="2000" spc="-1" strike="noStrike">
                <a:latin typeface="Arial"/>
              </a:rPr>
              <a:t>basic and important topic in GIS – </a:t>
            </a:r>
            <a:r>
              <a:rPr b="0" lang="en-US" sz="2000" spc="-1" strike="noStrike">
                <a:latin typeface="Arial"/>
              </a:rPr>
              <a:t>these systems are the main way that </a:t>
            </a:r>
            <a:r>
              <a:rPr b="0" lang="en-US" sz="2000" spc="-1" strike="noStrike">
                <a:latin typeface="Arial"/>
              </a:rPr>
              <a:t>we georeference or add specific </a:t>
            </a:r>
            <a:r>
              <a:rPr b="0" lang="en-US" sz="2000" spc="-1" strike="noStrike">
                <a:latin typeface="Arial"/>
              </a:rPr>
              <a:t>location information onto a dataset to </a:t>
            </a:r>
            <a:r>
              <a:rPr b="0" lang="en-US" sz="2000" spc="-1" strike="noStrike">
                <a:latin typeface="Arial"/>
              </a:rPr>
              <a:t>represent it in a GIS.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 GCS is a reference system for the </a:t>
            </a:r>
            <a:r>
              <a:rPr b="0" lang="en-US" sz="2000" spc="-1" strike="noStrike">
                <a:latin typeface="Arial"/>
              </a:rPr>
              <a:t>curved surface of the earth – lat/long </a:t>
            </a:r>
            <a:r>
              <a:rPr b="0" lang="en-US" sz="2000" spc="-1" strike="noStrike">
                <a:latin typeface="Arial"/>
              </a:rPr>
              <a:t>represents the angle of displacement </a:t>
            </a:r>
            <a:r>
              <a:rPr b="0" lang="en-US" sz="2000" spc="-1" strike="noStrike">
                <a:latin typeface="Arial"/>
              </a:rPr>
              <a:t>from the origin.</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47"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E91D6F7D-8E92-4457-ADE1-EF173CAE58FC}"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1143000" y="685800"/>
            <a:ext cx="4571280" cy="3428280"/>
          </a:xfrm>
          <a:prstGeom prst="rect">
            <a:avLst/>
          </a:prstGeom>
        </p:spPr>
      </p:sp>
      <p:sp>
        <p:nvSpPr>
          <p:cNvPr id="449"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But of course the earth’s surface isn’t actually a sphere or even spheroid – so different coordinate systems are more accurate for different parts of the world. </a:t>
            </a:r>
            <a:endParaRPr b="0" lang="en-US" sz="2000" spc="-1" strike="noStrike">
              <a:latin typeface="Arial"/>
            </a:endParaRPr>
          </a:p>
          <a:p>
            <a:pPr marL="216000" indent="-215640">
              <a:lnSpc>
                <a:spcPct val="100000"/>
              </a:lnSpc>
            </a:pPr>
            <a:r>
              <a:rPr b="0" lang="en-US" sz="2000" spc="-1" strike="noStrike">
                <a:latin typeface="Arial"/>
              </a:rPr>
              <a:t>The standard system WGS1984 is helpful in that its globally recognized but its less accurate in some places on the earths surface and if you work internationally you probably know that in other countries they often use their own systems.</a:t>
            </a:r>
            <a:endParaRPr b="0" lang="en-US" sz="2000" spc="-1" strike="noStrike">
              <a:latin typeface="Arial"/>
            </a:endParaRPr>
          </a:p>
        </p:txBody>
      </p:sp>
      <p:sp>
        <p:nvSpPr>
          <p:cNvPr id="450"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8ADF44C-7209-4E75-86D7-1FF70E9E16EE}"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1143000" y="685800"/>
            <a:ext cx="4571280" cy="3428280"/>
          </a:xfrm>
          <a:prstGeom prst="rect">
            <a:avLst/>
          </a:prstGeom>
        </p:spPr>
      </p:sp>
      <p:sp>
        <p:nvSpPr>
          <p:cNvPr id="452"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Same goes for Projected coordinate systems, which  are reference systems for features on a flat (projected) surface. </a:t>
            </a:r>
            <a:endParaRPr b="0" lang="en-US" sz="2000" spc="-1" strike="noStrike">
              <a:latin typeface="Arial"/>
            </a:endParaRPr>
          </a:p>
          <a:p>
            <a:pPr marL="216000" indent="-215640">
              <a:lnSpc>
                <a:spcPct val="100000"/>
              </a:lnSpc>
            </a:pPr>
            <a:r>
              <a:rPr b="0" lang="en-US" sz="2000" spc="-1" strike="noStrike">
                <a:latin typeface="Arial"/>
              </a:rPr>
              <a:t>Eckert or  UTM and other equal area projections minimize area distortion – so you should use that when calculating area, etc. </a:t>
            </a:r>
            <a:endParaRPr b="0" lang="en-US" sz="2000" spc="-1" strike="noStrike">
              <a:latin typeface="Arial"/>
            </a:endParaRPr>
          </a:p>
        </p:txBody>
      </p:sp>
      <p:sp>
        <p:nvSpPr>
          <p:cNvPr id="453"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F70E1A06-06F3-4D6E-9A5E-3D6D26917FF0}"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1143000" y="685800"/>
            <a:ext cx="4571280" cy="3428280"/>
          </a:xfrm>
          <a:prstGeom prst="rect">
            <a:avLst/>
          </a:prstGeom>
        </p:spPr>
      </p:sp>
      <p:sp>
        <p:nvSpPr>
          <p:cNvPr id="455"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Same goes for Projected coordinate systems, which  are reference systems for features on a flat (projected) surface. </a:t>
            </a:r>
            <a:endParaRPr b="0" lang="en-US" sz="2000" spc="-1" strike="noStrike">
              <a:latin typeface="Arial"/>
            </a:endParaRPr>
          </a:p>
          <a:p>
            <a:pPr marL="216000" indent="-215640">
              <a:lnSpc>
                <a:spcPct val="100000"/>
              </a:lnSpc>
            </a:pPr>
            <a:r>
              <a:rPr b="0" lang="en-US" sz="2000" spc="-1" strike="noStrike">
                <a:latin typeface="Arial"/>
              </a:rPr>
              <a:t>Eckert or  UTM and other equal area projections minimize area distortion – so you should use that when calculating area, etc. </a:t>
            </a:r>
            <a:endParaRPr b="0" lang="en-US" sz="2000" spc="-1" strike="noStrike">
              <a:latin typeface="Arial"/>
            </a:endParaRPr>
          </a:p>
        </p:txBody>
      </p:sp>
      <p:sp>
        <p:nvSpPr>
          <p:cNvPr id="456"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8A288D2-36B2-4DA3-AA3D-A0AC1DE893F3}"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6AE7E329-7238-4E45-87E4-EA2DE5B2682E}" type="slidenum">
              <a:rPr b="0" lang="en-US" sz="1200" spc="-1" strike="noStrike">
                <a:latin typeface="Myriad Pro"/>
              </a:rPr>
              <a:t>1</a:t>
            </a:fld>
            <a:endParaRPr b="0" lang="en-US" sz="1200" spc="-1" strike="noStrike">
              <a:latin typeface="Arial"/>
            </a:endParaRPr>
          </a:p>
        </p:txBody>
      </p:sp>
      <p:sp>
        <p:nvSpPr>
          <p:cNvPr id="392" name="PlaceHolder 2"/>
          <p:cNvSpPr>
            <a:spLocks noGrp="1"/>
          </p:cNvSpPr>
          <p:nvPr>
            <p:ph type="sldImg"/>
          </p:nvPr>
        </p:nvSpPr>
        <p:spPr>
          <a:xfrm>
            <a:off x="1143000" y="685800"/>
            <a:ext cx="4571280" cy="3428280"/>
          </a:xfrm>
          <a:prstGeom prst="rect">
            <a:avLst/>
          </a:prstGeom>
        </p:spPr>
      </p:sp>
      <p:sp>
        <p:nvSpPr>
          <p:cNvPr id="393" name="PlaceHolder 3"/>
          <p:cNvSpPr>
            <a:spLocks noGrp="1"/>
          </p:cNvSpPr>
          <p:nvPr>
            <p:ph type="body"/>
          </p:nvPr>
        </p:nvSpPr>
        <p:spPr>
          <a:xfrm>
            <a:off x="685800" y="4343400"/>
            <a:ext cx="5485680" cy="4114080"/>
          </a:xfrm>
          <a:prstGeom prst="rect">
            <a:avLst/>
          </a:prstGeom>
        </p:spPr>
        <p:txBody>
          <a:bodyPr lIns="0" rIns="0" tIns="0" bIns="0"/>
          <a:p>
            <a:pPr marL="228600" indent="-227880">
              <a:lnSpc>
                <a:spcPct val="100000"/>
              </a:lnSpc>
            </a:pPr>
            <a:r>
              <a:rPr b="0" lang="en-US" sz="2000" spc="-1" strike="noStrike">
                <a:latin typeface="Arial"/>
              </a:rPr>
              <a:t>A lot of the power of GIS has to do with layering – or being able to stack several datasets on top of one another, related by geography.</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r>
              <a:rPr b="0" lang="en-US" sz="2000" spc="-1" strike="noStrike">
                <a:latin typeface="Arial"/>
              </a:rPr>
              <a:t>NOTES: The figure shows how gap analysis was applied to identify biodiversity conservation gaps at the Podocarpus National Park in the southern Andes, Ecuador (</a:t>
            </a:r>
            <a:r>
              <a:rPr b="1" i="1" lang="en-US" sz="2000" spc="-1" strike="noStrike">
                <a:latin typeface="Arial"/>
              </a:rPr>
              <a:t>Echavarria et al. 1994</a:t>
            </a:r>
            <a:r>
              <a:rPr b="0" lang="en-US" sz="2000" spc="-1" strike="noStrike">
                <a:latin typeface="Arial"/>
              </a:rPr>
              <a:t>). As shown in the figure, gap analysis consists of four basic steps:</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buClr>
                <a:srgbClr val="000000"/>
              </a:buClr>
              <a:buFont typeface="StarSymbol"/>
              <a:buAutoNum type="arabicPeriod"/>
            </a:pPr>
            <a:r>
              <a:rPr b="0" lang="en-US" sz="2000" spc="-1" strike="noStrike">
                <a:latin typeface="Arial"/>
              </a:rPr>
              <a:t> </a:t>
            </a:r>
            <a:r>
              <a:rPr b="0" lang="en-US" sz="2000" spc="-1" strike="noStrike">
                <a:latin typeface="Arial"/>
              </a:rPr>
              <a:t>Map natural assemblages of biotic communities (such as plant or coral cover).</a:t>
            </a:r>
            <a:endParaRPr b="0" lang="en-US" sz="2000" spc="-1" strike="noStrike">
              <a:latin typeface="Arial"/>
            </a:endParaRPr>
          </a:p>
          <a:p>
            <a:pPr marL="228600" indent="-227880">
              <a:lnSpc>
                <a:spcPct val="100000"/>
              </a:lnSpc>
              <a:buClr>
                <a:srgbClr val="000000"/>
              </a:buClr>
              <a:buFont typeface="StarSymbol"/>
              <a:buAutoNum type="arabicPeriod"/>
            </a:pPr>
            <a:r>
              <a:rPr b="0" lang="en-US" sz="2000" spc="-1" strike="noStrike">
                <a:latin typeface="Arial"/>
              </a:rPr>
              <a:t> </a:t>
            </a:r>
            <a:r>
              <a:rPr b="0" lang="en-US" sz="2000" spc="-1" strike="noStrike">
                <a:latin typeface="Arial"/>
              </a:rPr>
              <a:t>Map the predicted distributions of key biodiversity elements, such as species that breed or use the habitat for an important part of their life history.</a:t>
            </a:r>
            <a:endParaRPr b="0" lang="en-US" sz="2000" spc="-1" strike="noStrike">
              <a:latin typeface="Arial"/>
            </a:endParaRPr>
          </a:p>
          <a:p>
            <a:pPr marL="228600" indent="-227880">
              <a:lnSpc>
                <a:spcPct val="100000"/>
              </a:lnSpc>
              <a:buClr>
                <a:srgbClr val="000000"/>
              </a:buClr>
              <a:buFont typeface="StarSymbol"/>
              <a:buAutoNum type="arabicPeriod"/>
            </a:pPr>
            <a:r>
              <a:rPr b="0" lang="en-US" sz="800" spc="-1" strike="noStrike">
                <a:latin typeface="Arial"/>
              </a:rPr>
              <a:t> </a:t>
            </a:r>
            <a:r>
              <a:rPr b="0" lang="en-US" sz="800" spc="-1" strike="noStrike">
                <a:latin typeface="Arial"/>
              </a:rPr>
              <a:t>Map the managed areas</a:t>
            </a:r>
            <a:endParaRPr b="0" lang="en-US" sz="8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Permanence of protection</a:t>
            </a:r>
            <a:endParaRPr b="0" lang="en-US" sz="10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Amount of the tract protected</a:t>
            </a:r>
            <a:endParaRPr b="0" lang="en-US" sz="10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Inclusiveness of the protection</a:t>
            </a:r>
            <a:endParaRPr b="0" lang="en-US" sz="10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Type of management program</a:t>
            </a:r>
            <a:endParaRPr b="0" lang="en-US" sz="1000" spc="-1" strike="noStrike">
              <a:latin typeface="Arial"/>
            </a:endParaRPr>
          </a:p>
          <a:p>
            <a:pPr marL="228600" indent="-227880">
              <a:lnSpc>
                <a:spcPct val="100000"/>
              </a:lnSpc>
              <a:buClr>
                <a:srgbClr val="000000"/>
              </a:buClr>
              <a:buFont typeface="StarSymbol"/>
              <a:buAutoNum type="arabicPeriod" startAt="4"/>
            </a:pPr>
            <a:r>
              <a:rPr b="0" lang="en-US" sz="3200" spc="-1" strike="noStrike">
                <a:latin typeface="Times New Roman"/>
              </a:rPr>
              <a:t> </a:t>
            </a:r>
            <a:r>
              <a:rPr b="0" lang="en-US" sz="3200" spc="-1" strike="noStrike">
                <a:latin typeface="Times New Roman"/>
              </a:rPr>
              <a:t>Identify gaps in existing biodiversity protection</a:t>
            </a:r>
            <a:endParaRPr b="0" lang="en-US" sz="3200" spc="-1" strike="noStrike">
              <a:latin typeface="Arial"/>
            </a:endParaRPr>
          </a:p>
          <a:p>
            <a:pPr>
              <a:lnSpc>
                <a:spcPct val="100000"/>
              </a:lnSpc>
            </a:pPr>
            <a:endParaRPr b="0" lang="en-US" sz="3200" spc="-1" strike="noStrike">
              <a:latin typeface="Arial"/>
            </a:endParaRPr>
          </a:p>
          <a:p>
            <a:pPr marL="228600" indent="-227880">
              <a:lnSpc>
                <a:spcPct val="100000"/>
              </a:lnSpc>
            </a:pPr>
            <a:r>
              <a:rPr b="0" lang="en-US" sz="2000" spc="-1" strike="noStrike">
                <a:latin typeface="Times New Roman"/>
              </a:rPr>
              <a:t>DISCUSSION POINTS: After going over the process, students are encouraged to consider some potential limitations of gap analysis. </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r>
              <a:rPr b="0" lang="en-US" sz="2000" spc="-1" strike="noStrike">
                <a:latin typeface="Times New Roman"/>
              </a:rPr>
              <a:t>POTENTIAL RESPONSES: These could include: The analysis p</a:t>
            </a:r>
            <a:r>
              <a:rPr b="0" lang="en-US" sz="1400" spc="-1" strike="noStrike">
                <a:latin typeface="Times New Roman"/>
              </a:rPr>
              <a:t>resumes that vegetation cover can predict vertebrate distribution accurately. It also assumes predicted vertebrate distribution will be a good surrogate for diversity in other groups. </a:t>
            </a:r>
            <a:endParaRPr b="0" lang="en-US" sz="1400" spc="-1" strike="noStrike">
              <a:latin typeface="Arial"/>
            </a:endParaRPr>
          </a:p>
          <a:p>
            <a:pPr marL="228600" indent="-227880">
              <a:lnSpc>
                <a:spcPct val="100000"/>
              </a:lnSpc>
            </a:pPr>
            <a:endParaRPr b="0" lang="en-US" sz="1400" spc="-1" strike="noStrike">
              <a:latin typeface="Arial"/>
            </a:endParaRPr>
          </a:p>
          <a:p>
            <a:pPr marL="228600" indent="-227880">
              <a:lnSpc>
                <a:spcPct val="100000"/>
              </a:lnSpc>
            </a:pPr>
            <a:r>
              <a:rPr b="1" i="1" lang="en-US" sz="2000" spc="-1" strike="noStrike">
                <a:latin typeface="Times New Roman"/>
              </a:rPr>
              <a:t>REFERENCE: Fernando R. Echavarria, Ph.D.Sunil Narumalani, Ph.D.Yingchun Zhou, M.S. 1994. </a:t>
            </a:r>
            <a:r>
              <a:rPr b="1" lang="en-US" sz="2000" spc="-1" strike="noStrike">
                <a:latin typeface="Times New Roman"/>
              </a:rPr>
              <a:t>GAP ANALYSIS OF THE MONTANA FORESTS OF PODOCARPUS NATIONAL PARK, ECUADOR.</a:t>
            </a:r>
            <a:endParaRPr b="0" lang="en-US" sz="2000" spc="-1" strike="noStrike">
              <a:latin typeface="Arial"/>
            </a:endParaRPr>
          </a:p>
          <a:p>
            <a:pPr marL="228600" indent="-227880">
              <a:lnSpc>
                <a:spcPct val="100000"/>
              </a:lnSpc>
            </a:pPr>
            <a:r>
              <a:rPr b="0" i="1" lang="en-US" sz="2000" spc="-1" strike="noStrike">
                <a:latin typeface="Times New Roman"/>
              </a:rPr>
              <a:t>GIS/LIS (1994): 235-244.</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1143000" y="685800"/>
            <a:ext cx="4571280" cy="3428280"/>
          </a:xfrm>
          <a:prstGeom prst="rect">
            <a:avLst/>
          </a:prstGeom>
        </p:spPr>
      </p:sp>
      <p:sp>
        <p:nvSpPr>
          <p:cNvPr id="458"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Same goes for Projected coordinate systems, which  are reference systems for features on a flat (projected) surface. </a:t>
            </a:r>
            <a:endParaRPr b="0" lang="en-US" sz="2000" spc="-1" strike="noStrike">
              <a:latin typeface="Arial"/>
            </a:endParaRPr>
          </a:p>
          <a:p>
            <a:pPr marL="216000" indent="-215640">
              <a:lnSpc>
                <a:spcPct val="100000"/>
              </a:lnSpc>
            </a:pPr>
            <a:r>
              <a:rPr b="0" lang="en-US" sz="2000" spc="-1" strike="noStrike">
                <a:latin typeface="Arial"/>
              </a:rPr>
              <a:t>Eckert or  UTM and other equal area projections minimize area distortion – so you should use that when calculating area, etc. </a:t>
            </a:r>
            <a:endParaRPr b="0" lang="en-US" sz="2000" spc="-1" strike="noStrike">
              <a:latin typeface="Arial"/>
            </a:endParaRPr>
          </a:p>
        </p:txBody>
      </p:sp>
      <p:sp>
        <p:nvSpPr>
          <p:cNvPr id="459"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F8405CAF-3C36-4FAF-A978-7DB510E0E441}"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1143000" y="685800"/>
            <a:ext cx="4571280" cy="3428280"/>
          </a:xfrm>
          <a:prstGeom prst="rect">
            <a:avLst/>
          </a:prstGeom>
        </p:spPr>
      </p:sp>
      <p:sp>
        <p:nvSpPr>
          <p:cNvPr id="461"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1200" spc="-1" strike="noStrike">
                <a:solidFill>
                  <a:srgbClr val="000000"/>
                </a:solidFill>
                <a:latin typeface="+mn-lt"/>
                <a:ea typeface="+mn-ea"/>
              </a:rPr>
              <a:t>C</a:t>
            </a:r>
            <a:r>
              <a:rPr b="0" lang="en-US" sz="1200" spc="-1" strike="noStrike">
                <a:solidFill>
                  <a:srgbClr val="000000"/>
                </a:solidFill>
                <a:latin typeface="+mn-lt"/>
                <a:ea typeface="+mn-ea"/>
              </a:rPr>
              <a:t>o</a:t>
            </a:r>
            <a:r>
              <a:rPr b="0" lang="en-US" sz="1200" spc="-1" strike="noStrike">
                <a:solidFill>
                  <a:srgbClr val="000000"/>
                </a:solidFill>
                <a:latin typeface="+mn-lt"/>
                <a:ea typeface="+mn-ea"/>
              </a:rPr>
              <a:t>o</a:t>
            </a:r>
            <a:r>
              <a:rPr b="0" lang="en-US" sz="1200" spc="-1" strike="noStrike">
                <a:solidFill>
                  <a:srgbClr val="000000"/>
                </a:solidFill>
                <a:latin typeface="+mn-lt"/>
                <a:ea typeface="+mn-ea"/>
              </a:rPr>
              <a:t>r</a:t>
            </a:r>
            <a:r>
              <a:rPr b="0" lang="en-US" sz="1200" spc="-1" strike="noStrike">
                <a:solidFill>
                  <a:srgbClr val="000000"/>
                </a:solidFill>
                <a:latin typeface="+mn-lt"/>
                <a:ea typeface="+mn-ea"/>
              </a:rPr>
              <a:t>d</a:t>
            </a:r>
            <a:r>
              <a:rPr b="0" lang="en-US" sz="1200" spc="-1" strike="noStrike">
                <a:solidFill>
                  <a:srgbClr val="000000"/>
                </a:solidFill>
                <a:latin typeface="+mn-lt"/>
                <a:ea typeface="+mn-ea"/>
              </a:rPr>
              <a:t>i</a:t>
            </a:r>
            <a:r>
              <a:rPr b="0" lang="en-US" sz="1200" spc="-1" strike="noStrike">
                <a:solidFill>
                  <a:srgbClr val="000000"/>
                </a:solidFill>
                <a:latin typeface="+mn-lt"/>
                <a:ea typeface="+mn-ea"/>
              </a:rPr>
              <a:t>n</a:t>
            </a:r>
            <a:r>
              <a:rPr b="0" lang="en-US" sz="1200" spc="-1" strike="noStrike">
                <a:solidFill>
                  <a:srgbClr val="000000"/>
                </a:solidFill>
                <a:latin typeface="+mn-lt"/>
                <a:ea typeface="+mn-ea"/>
              </a:rPr>
              <a:t>a</a:t>
            </a:r>
            <a:r>
              <a:rPr b="0" lang="en-US" sz="1200" spc="-1" strike="noStrike">
                <a:solidFill>
                  <a:srgbClr val="000000"/>
                </a:solidFill>
                <a:latin typeface="+mn-lt"/>
                <a:ea typeface="+mn-ea"/>
              </a:rPr>
              <a:t>t</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v</a:t>
            </a:r>
            <a:r>
              <a:rPr b="0" lang="en-US" sz="1200" spc="-1" strike="noStrike">
                <a:solidFill>
                  <a:srgbClr val="000000"/>
                </a:solidFill>
                <a:latin typeface="+mn-lt"/>
                <a:ea typeface="+mn-ea"/>
              </a:rPr>
              <a:t>a</a:t>
            </a:r>
            <a:r>
              <a:rPr b="0" lang="en-US" sz="1200" spc="-1" strike="noStrike">
                <a:solidFill>
                  <a:srgbClr val="000000"/>
                </a:solidFill>
                <a:latin typeface="+mn-lt"/>
                <a:ea typeface="+mn-ea"/>
              </a:rPr>
              <a:t>l</a:t>
            </a:r>
            <a:r>
              <a:rPr b="0" lang="en-US" sz="1200" spc="-1" strike="noStrike">
                <a:solidFill>
                  <a:srgbClr val="000000"/>
                </a:solidFill>
                <a:latin typeface="+mn-lt"/>
                <a:ea typeface="+mn-ea"/>
              </a:rPr>
              <a:t>u</a:t>
            </a:r>
            <a:r>
              <a:rPr b="0" lang="en-US" sz="1200" spc="-1" strike="noStrike">
                <a:solidFill>
                  <a:srgbClr val="000000"/>
                </a:solidFill>
                <a:latin typeface="+mn-lt"/>
                <a:ea typeface="+mn-ea"/>
              </a:rPr>
              <a:t>e</a:t>
            </a:r>
            <a:r>
              <a:rPr b="0" lang="en-US" sz="1200" spc="-1" strike="noStrike">
                <a:solidFill>
                  <a:srgbClr val="000000"/>
                </a:solidFill>
                <a:latin typeface="+mn-lt"/>
                <a:ea typeface="+mn-ea"/>
              </a:rPr>
              <a:t>s</a:t>
            </a:r>
            <a:r>
              <a:rPr b="0" lang="en-US" sz="1200" spc="-1" strike="noStrike">
                <a:solidFill>
                  <a:srgbClr val="000000"/>
                </a:solidFill>
                <a:latin typeface="+mn-lt"/>
                <a:ea typeface="+mn-ea"/>
              </a:rPr>
              <a:t> </a:t>
            </a:r>
            <a:r>
              <a:rPr b="0" lang="en-US" sz="1200" spc="-1" strike="noStrike">
                <a:solidFill>
                  <a:srgbClr val="000000"/>
                </a:solidFill>
                <a:latin typeface="+mn-lt"/>
                <a:ea typeface="+mn-ea"/>
              </a:rPr>
              <a:t>r</a:t>
            </a:r>
            <a:r>
              <a:rPr b="0" lang="en-US" sz="1200" spc="-1" strike="noStrike">
                <a:solidFill>
                  <a:srgbClr val="000000"/>
                </a:solidFill>
                <a:latin typeface="+mn-lt"/>
                <a:ea typeface="+mn-ea"/>
              </a:rPr>
              <a:t>e</a:t>
            </a:r>
            <a:r>
              <a:rPr b="0" lang="en-US" sz="1200" spc="-1" strike="noStrike">
                <a:solidFill>
                  <a:srgbClr val="000000"/>
                </a:solidFill>
                <a:latin typeface="+mn-lt"/>
                <a:ea typeface="+mn-ea"/>
              </a:rPr>
              <a:t>s</a:t>
            </a:r>
            <a:r>
              <a:rPr b="0" lang="en-US" sz="1200" spc="-1" strike="noStrike">
                <a:solidFill>
                  <a:srgbClr val="000000"/>
                </a:solidFill>
                <a:latin typeface="+mn-lt"/>
                <a:ea typeface="+mn-ea"/>
              </a:rPr>
              <a:t>u</a:t>
            </a:r>
            <a:r>
              <a:rPr b="0" lang="en-US" sz="1200" spc="-1" strike="noStrike">
                <a:solidFill>
                  <a:srgbClr val="000000"/>
                </a:solidFill>
                <a:latin typeface="+mn-lt"/>
                <a:ea typeface="+mn-ea"/>
              </a:rPr>
              <a:t>l</a:t>
            </a:r>
            <a:r>
              <a:rPr b="0" lang="en-US" sz="1200" spc="-1" strike="noStrike">
                <a:solidFill>
                  <a:srgbClr val="000000"/>
                </a:solidFill>
                <a:latin typeface="+mn-lt"/>
                <a:ea typeface="+mn-ea"/>
              </a:rPr>
              <a:t>t</a:t>
            </a:r>
            <a:r>
              <a:rPr b="0" lang="en-US" sz="1200" spc="-1" strike="noStrike">
                <a:solidFill>
                  <a:srgbClr val="000000"/>
                </a:solidFill>
                <a:latin typeface="+mn-lt"/>
                <a:ea typeface="+mn-ea"/>
              </a:rPr>
              <a:t>i</a:t>
            </a:r>
            <a:r>
              <a:rPr b="0" lang="en-US" sz="1200" spc="-1" strike="noStrike">
                <a:solidFill>
                  <a:srgbClr val="000000"/>
                </a:solidFill>
                <a:latin typeface="+mn-lt"/>
                <a:ea typeface="+mn-ea"/>
              </a:rPr>
              <a:t>n</a:t>
            </a:r>
            <a:r>
              <a:rPr b="0" lang="en-US" sz="1200" spc="-1" strike="noStrike">
                <a:solidFill>
                  <a:srgbClr val="000000"/>
                </a:solidFill>
                <a:latin typeface="+mn-lt"/>
                <a:ea typeface="+mn-ea"/>
              </a:rPr>
              <a:t>g</a:t>
            </a:r>
            <a:r>
              <a:rPr b="0" lang="en-US" sz="1200" spc="-1" strike="noStrike">
                <a:solidFill>
                  <a:srgbClr val="000000"/>
                </a:solidFill>
                <a:latin typeface="+mn-lt"/>
                <a:ea typeface="+mn-ea"/>
              </a:rPr>
              <a:t> </a:t>
            </a:r>
            <a:r>
              <a:rPr b="0" lang="en-US" sz="1200" spc="-1" strike="noStrike">
                <a:solidFill>
                  <a:srgbClr val="000000"/>
                </a:solidFill>
                <a:latin typeface="+mn-lt"/>
                <a:ea typeface="+mn-ea"/>
              </a:rPr>
              <a:t>f</a:t>
            </a:r>
            <a:r>
              <a:rPr b="0" lang="en-US" sz="1200" spc="-1" strike="noStrike">
                <a:solidFill>
                  <a:srgbClr val="000000"/>
                </a:solidFill>
                <a:latin typeface="+mn-lt"/>
                <a:ea typeface="+mn-ea"/>
              </a:rPr>
              <a:t>r</a:t>
            </a:r>
            <a:r>
              <a:rPr b="0" lang="en-US" sz="1200" spc="-1" strike="noStrike">
                <a:solidFill>
                  <a:srgbClr val="000000"/>
                </a:solidFill>
                <a:latin typeface="+mn-lt"/>
                <a:ea typeface="+mn-ea"/>
              </a:rPr>
              <a:t>o</a:t>
            </a:r>
            <a:r>
              <a:rPr b="0" lang="en-US" sz="1200" spc="-1" strike="noStrike">
                <a:solidFill>
                  <a:srgbClr val="000000"/>
                </a:solidFill>
                <a:latin typeface="+mn-lt"/>
                <a:ea typeface="+mn-ea"/>
              </a:rPr>
              <a:t>m</a:t>
            </a:r>
            <a:r>
              <a:rPr b="0" lang="en-US" sz="1200" spc="-1" strike="noStrike">
                <a:solidFill>
                  <a:srgbClr val="000000"/>
                </a:solidFill>
                <a:latin typeface="+mn-lt"/>
                <a:ea typeface="+mn-ea"/>
              </a:rPr>
              <a:t> </a:t>
            </a:r>
            <a:r>
              <a:rPr b="0" lang="en-US" sz="1200" spc="-1" strike="noStrike">
                <a:solidFill>
                  <a:srgbClr val="000000"/>
                </a:solidFill>
                <a:latin typeface="+mn-lt"/>
                <a:ea typeface="+mn-ea"/>
              </a:rPr>
              <a:t>i</a:t>
            </a:r>
            <a:r>
              <a:rPr b="0" lang="en-US" sz="1200" spc="-1" strike="noStrike">
                <a:solidFill>
                  <a:srgbClr val="000000"/>
                </a:solidFill>
                <a:latin typeface="+mn-lt"/>
                <a:ea typeface="+mn-ea"/>
              </a:rPr>
              <a:t>n</a:t>
            </a:r>
            <a:r>
              <a:rPr b="0" lang="en-US" sz="1200" spc="-1" strike="noStrike">
                <a:solidFill>
                  <a:srgbClr val="000000"/>
                </a:solidFill>
                <a:latin typeface="+mn-lt"/>
                <a:ea typeface="+mn-ea"/>
              </a:rPr>
              <a:t>t</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p</a:t>
            </a:r>
            <a:r>
              <a:rPr b="0" lang="en-US" sz="1200" spc="-1" strike="noStrike">
                <a:solidFill>
                  <a:srgbClr val="000000"/>
                </a:solidFill>
                <a:latin typeface="+mn-lt"/>
                <a:ea typeface="+mn-ea"/>
              </a:rPr>
              <a:t>r</a:t>
            </a:r>
            <a:r>
              <a:rPr b="0" lang="en-US" sz="1200" spc="-1" strike="noStrike">
                <a:solidFill>
                  <a:srgbClr val="000000"/>
                </a:solidFill>
                <a:latin typeface="+mn-lt"/>
                <a:ea typeface="+mn-ea"/>
              </a:rPr>
              <a:t>e</a:t>
            </a:r>
            <a:r>
              <a:rPr b="0" lang="en-US" sz="1200" spc="-1" strike="noStrike">
                <a:solidFill>
                  <a:srgbClr val="000000"/>
                </a:solidFill>
                <a:latin typeface="+mn-lt"/>
                <a:ea typeface="+mn-ea"/>
              </a:rPr>
              <a:t>t</a:t>
            </a:r>
            <a:r>
              <a:rPr b="0" lang="en-US" sz="1200" spc="-1" strike="noStrike">
                <a:solidFill>
                  <a:srgbClr val="000000"/>
                </a:solidFill>
                <a:latin typeface="+mn-lt"/>
                <a:ea typeface="+mn-ea"/>
              </a:rPr>
              <a:t>i</a:t>
            </a:r>
            <a:r>
              <a:rPr b="0" lang="en-US" sz="1200" spc="-1" strike="noStrike">
                <a:solidFill>
                  <a:srgbClr val="000000"/>
                </a:solidFill>
                <a:latin typeface="+mn-lt"/>
                <a:ea typeface="+mn-ea"/>
              </a:rPr>
              <a:t>n</a:t>
            </a:r>
            <a:r>
              <a:rPr b="0" lang="en-US" sz="1200" spc="-1" strike="noStrike">
                <a:solidFill>
                  <a:srgbClr val="000000"/>
                </a:solidFill>
                <a:latin typeface="+mn-lt"/>
                <a:ea typeface="+mn-ea"/>
              </a:rPr>
              <a:t>g</a:t>
            </a:r>
            <a:r>
              <a:rPr b="0" lang="en-US" sz="1200" spc="-1" strike="noStrike">
                <a:solidFill>
                  <a:srgbClr val="000000"/>
                </a:solidFill>
                <a:latin typeface="+mn-lt"/>
                <a:ea typeface="+mn-ea"/>
              </a:rPr>
              <a:t> </a:t>
            </a:r>
            <a:r>
              <a:rPr b="0" lang="en-US" sz="1200" spc="-1" strike="noStrike">
                <a:solidFill>
                  <a:srgbClr val="000000"/>
                </a:solidFill>
                <a:latin typeface="+mn-lt"/>
                <a:ea typeface="+mn-ea"/>
              </a:rPr>
              <a:t>l</a:t>
            </a:r>
            <a:r>
              <a:rPr b="0" lang="en-US" sz="1200" spc="-1" strike="noStrike">
                <a:solidFill>
                  <a:srgbClr val="000000"/>
                </a:solidFill>
                <a:latin typeface="+mn-lt"/>
                <a:ea typeface="+mn-ea"/>
              </a:rPr>
              <a:t>a</a:t>
            </a:r>
            <a:r>
              <a:rPr b="0" lang="en-US" sz="1200" spc="-1" strike="noStrike">
                <a:solidFill>
                  <a:srgbClr val="000000"/>
                </a:solidFill>
                <a:latin typeface="+mn-lt"/>
                <a:ea typeface="+mn-ea"/>
              </a:rPr>
              <a:t>t</a:t>
            </a:r>
            <a:r>
              <a:rPr b="0" lang="en-US" sz="1200" spc="-1" strike="noStrike">
                <a:solidFill>
                  <a:srgbClr val="000000"/>
                </a:solidFill>
                <a:latin typeface="+mn-lt"/>
                <a:ea typeface="+mn-ea"/>
              </a:rPr>
              <a:t>i</a:t>
            </a:r>
            <a:r>
              <a:rPr b="0" lang="en-US" sz="1200" spc="-1" strike="noStrike">
                <a:solidFill>
                  <a:srgbClr val="000000"/>
                </a:solidFill>
                <a:latin typeface="+mn-lt"/>
                <a:ea typeface="+mn-ea"/>
              </a:rPr>
              <a:t>t</a:t>
            </a:r>
            <a:r>
              <a:rPr b="0" lang="en-US" sz="1200" spc="-1" strike="noStrike">
                <a:solidFill>
                  <a:srgbClr val="000000"/>
                </a:solidFill>
                <a:latin typeface="+mn-lt"/>
                <a:ea typeface="+mn-ea"/>
              </a:rPr>
              <a:t>u</a:t>
            </a:r>
            <a:r>
              <a:rPr b="0" lang="en-US" sz="1200" spc="-1" strike="noStrike">
                <a:solidFill>
                  <a:srgbClr val="000000"/>
                </a:solidFill>
                <a:latin typeface="+mn-lt"/>
                <a:ea typeface="+mn-ea"/>
              </a:rPr>
              <a:t>d</a:t>
            </a:r>
            <a:r>
              <a:rPr b="0" lang="en-US" sz="1200" spc="-1" strike="noStrike">
                <a:solidFill>
                  <a:srgbClr val="000000"/>
                </a:solidFill>
                <a:latin typeface="+mn-lt"/>
                <a:ea typeface="+mn-ea"/>
              </a:rPr>
              <a:t>e</a:t>
            </a:r>
            <a:r>
              <a:rPr b="0" lang="en-US" sz="1200" spc="-1" strike="noStrike">
                <a:solidFill>
                  <a:srgbClr val="000000"/>
                </a:solidFill>
                <a:latin typeface="+mn-lt"/>
                <a:ea typeface="+mn-ea"/>
              </a:rPr>
              <a:t>,</a:t>
            </a:r>
            <a:r>
              <a:rPr b="0" lang="en-US" sz="1200" spc="-1" strike="noStrike">
                <a:solidFill>
                  <a:srgbClr val="000000"/>
                </a:solidFill>
                <a:latin typeface="+mn-lt"/>
                <a:ea typeface="+mn-ea"/>
              </a:rPr>
              <a:t> </a:t>
            </a:r>
            <a:r>
              <a:rPr b="0" lang="en-US" sz="1200" spc="-1" strike="noStrike">
                <a:solidFill>
                  <a:srgbClr val="000000"/>
                </a:solidFill>
                <a:latin typeface="+mn-lt"/>
                <a:ea typeface="+mn-ea"/>
              </a:rPr>
              <a:t>l</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g</a:t>
            </a:r>
            <a:r>
              <a:rPr b="0" lang="en-US" sz="1200" spc="-1" strike="noStrike">
                <a:solidFill>
                  <a:srgbClr val="000000"/>
                </a:solidFill>
                <a:latin typeface="+mn-lt"/>
                <a:ea typeface="+mn-ea"/>
              </a:rPr>
              <a:t>i</a:t>
            </a:r>
            <a:r>
              <a:rPr b="0" lang="en-US" sz="1200" spc="-1" strike="noStrike">
                <a:solidFill>
                  <a:srgbClr val="000000"/>
                </a:solidFill>
                <a:latin typeface="+mn-lt"/>
                <a:ea typeface="+mn-ea"/>
              </a:rPr>
              <a:t>t</a:t>
            </a:r>
            <a:r>
              <a:rPr b="0" lang="en-US" sz="1200" spc="-1" strike="noStrike">
                <a:solidFill>
                  <a:srgbClr val="000000"/>
                </a:solidFill>
                <a:latin typeface="+mn-lt"/>
                <a:ea typeface="+mn-ea"/>
              </a:rPr>
              <a:t>u</a:t>
            </a:r>
            <a:r>
              <a:rPr b="0" lang="en-US" sz="1200" spc="-1" strike="noStrike">
                <a:solidFill>
                  <a:srgbClr val="000000"/>
                </a:solidFill>
                <a:latin typeface="+mn-lt"/>
                <a:ea typeface="+mn-ea"/>
              </a:rPr>
              <a:t>d</a:t>
            </a:r>
            <a:r>
              <a:rPr b="0" lang="en-US" sz="1200" spc="-1" strike="noStrike">
                <a:solidFill>
                  <a:srgbClr val="000000"/>
                </a:solidFill>
                <a:latin typeface="+mn-lt"/>
                <a:ea typeface="+mn-ea"/>
              </a:rPr>
              <a:t>e</a:t>
            </a:r>
            <a:r>
              <a:rPr b="0" lang="en-US" sz="1200" spc="-1" strike="noStrike">
                <a:solidFill>
                  <a:srgbClr val="000000"/>
                </a:solidFill>
                <a:latin typeface="+mn-lt"/>
                <a:ea typeface="+mn-ea"/>
              </a:rPr>
              <a:t>,</a:t>
            </a:r>
            <a:r>
              <a:rPr b="0" lang="en-US" sz="1200" spc="-1" strike="noStrike">
                <a:solidFill>
                  <a:srgbClr val="000000"/>
                </a:solidFill>
                <a:latin typeface="+mn-lt"/>
                <a:ea typeface="+mn-ea"/>
              </a:rPr>
              <a:t> </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d</a:t>
            </a:r>
            <a:r>
              <a:rPr b="0" lang="en-US" sz="1200" spc="-1" strike="noStrike">
                <a:solidFill>
                  <a:srgbClr val="000000"/>
                </a:solidFill>
                <a:latin typeface="+mn-lt"/>
                <a:ea typeface="+mn-ea"/>
              </a:rPr>
              <a:t> </a:t>
            </a:r>
            <a:r>
              <a:rPr b="0" lang="en-US" sz="1200" spc="-1" strike="noStrike">
                <a:solidFill>
                  <a:srgbClr val="000000"/>
                </a:solidFill>
                <a:latin typeface="+mn-lt"/>
                <a:ea typeface="+mn-ea"/>
              </a:rPr>
              <a:t>h</a:t>
            </a:r>
            <a:r>
              <a:rPr b="0" lang="en-US" sz="1200" spc="-1" strike="noStrike">
                <a:solidFill>
                  <a:srgbClr val="000000"/>
                </a:solidFill>
                <a:latin typeface="+mn-lt"/>
                <a:ea typeface="+mn-ea"/>
              </a:rPr>
              <a:t>e</a:t>
            </a:r>
            <a:r>
              <a:rPr b="0" lang="en-US" sz="1200" spc="-1" strike="noStrike">
                <a:solidFill>
                  <a:srgbClr val="000000"/>
                </a:solidFill>
                <a:latin typeface="+mn-lt"/>
                <a:ea typeface="+mn-ea"/>
              </a:rPr>
              <a:t>i</a:t>
            </a:r>
            <a:r>
              <a:rPr b="0" lang="en-US" sz="1200" spc="-1" strike="noStrike">
                <a:solidFill>
                  <a:srgbClr val="000000"/>
                </a:solidFill>
                <a:latin typeface="+mn-lt"/>
                <a:ea typeface="+mn-ea"/>
              </a:rPr>
              <a:t>g</a:t>
            </a:r>
            <a:r>
              <a:rPr b="0" lang="en-US" sz="1200" spc="-1" strike="noStrike">
                <a:solidFill>
                  <a:srgbClr val="000000"/>
                </a:solidFill>
                <a:latin typeface="+mn-lt"/>
                <a:ea typeface="+mn-ea"/>
              </a:rPr>
              <a:t>h</a:t>
            </a:r>
            <a:r>
              <a:rPr b="0" lang="en-US" sz="1200" spc="-1" strike="noStrike">
                <a:solidFill>
                  <a:srgbClr val="000000"/>
                </a:solidFill>
                <a:latin typeface="+mn-lt"/>
                <a:ea typeface="+mn-ea"/>
              </a:rPr>
              <a:t>t</a:t>
            </a:r>
            <a:r>
              <a:rPr b="0" lang="en-US" sz="1200" spc="-1" strike="noStrike">
                <a:solidFill>
                  <a:srgbClr val="000000"/>
                </a:solidFill>
                <a:latin typeface="+mn-lt"/>
                <a:ea typeface="+mn-ea"/>
              </a:rPr>
              <a:t> </a:t>
            </a:r>
            <a:r>
              <a:rPr b="0" lang="en-US" sz="1200" spc="-1" strike="noStrike">
                <a:solidFill>
                  <a:srgbClr val="000000"/>
                </a:solidFill>
                <a:latin typeface="+mn-lt"/>
                <a:ea typeface="+mn-ea"/>
              </a:rPr>
              <a:t>v</a:t>
            </a:r>
            <a:r>
              <a:rPr b="0" lang="en-US" sz="1200" spc="-1" strike="noStrike">
                <a:solidFill>
                  <a:srgbClr val="000000"/>
                </a:solidFill>
                <a:latin typeface="+mn-lt"/>
                <a:ea typeface="+mn-ea"/>
              </a:rPr>
              <a:t>a</a:t>
            </a:r>
            <a:r>
              <a:rPr b="0" lang="en-US" sz="1200" spc="-1" strike="noStrike">
                <a:solidFill>
                  <a:srgbClr val="000000"/>
                </a:solidFill>
                <a:latin typeface="+mn-lt"/>
                <a:ea typeface="+mn-ea"/>
              </a:rPr>
              <a:t>l</a:t>
            </a:r>
            <a:r>
              <a:rPr b="0" lang="en-US" sz="1200" spc="-1" strike="noStrike">
                <a:solidFill>
                  <a:srgbClr val="000000"/>
                </a:solidFill>
                <a:latin typeface="+mn-lt"/>
                <a:ea typeface="+mn-ea"/>
              </a:rPr>
              <a:t>u</a:t>
            </a:r>
            <a:r>
              <a:rPr b="0" lang="en-US" sz="1200" spc="-1" strike="noStrike">
                <a:solidFill>
                  <a:srgbClr val="000000"/>
                </a:solidFill>
                <a:latin typeface="+mn-lt"/>
                <a:ea typeface="+mn-ea"/>
              </a:rPr>
              <a:t>e</a:t>
            </a:r>
            <a:r>
              <a:rPr b="0" lang="en-US" sz="1200" spc="-1" strike="noStrike">
                <a:solidFill>
                  <a:srgbClr val="000000"/>
                </a:solidFill>
                <a:latin typeface="+mn-lt"/>
                <a:ea typeface="+mn-ea"/>
              </a:rPr>
              <a:t>s</a:t>
            </a:r>
            <a:r>
              <a:rPr b="0" lang="en-US" sz="1200" spc="-1" strike="noStrike">
                <a:solidFill>
                  <a:srgbClr val="000000"/>
                </a:solidFill>
                <a:latin typeface="+mn-lt"/>
                <a:ea typeface="+mn-ea"/>
              </a:rPr>
              <a:t> </a:t>
            </a:r>
            <a:r>
              <a:rPr b="0" lang="en-US" sz="1200" spc="-1" strike="noStrike">
                <a:solidFill>
                  <a:srgbClr val="000000"/>
                </a:solidFill>
                <a:latin typeface="+mn-lt"/>
                <a:ea typeface="+mn-ea"/>
              </a:rPr>
              <a:t>b</a:t>
            </a:r>
            <a:r>
              <a:rPr b="0" lang="en-US" sz="1200" spc="-1" strike="noStrike">
                <a:solidFill>
                  <a:srgbClr val="000000"/>
                </a:solidFill>
                <a:latin typeface="+mn-lt"/>
                <a:ea typeface="+mn-ea"/>
              </a:rPr>
              <a:t>a</a:t>
            </a:r>
            <a:r>
              <a:rPr b="0" lang="en-US" sz="1200" spc="-1" strike="noStrike">
                <a:solidFill>
                  <a:srgbClr val="000000"/>
                </a:solidFill>
                <a:latin typeface="+mn-lt"/>
                <a:ea typeface="+mn-ea"/>
              </a:rPr>
              <a:t>s</a:t>
            </a:r>
            <a:r>
              <a:rPr b="0" lang="en-US" sz="1200" spc="-1" strike="noStrike">
                <a:solidFill>
                  <a:srgbClr val="000000"/>
                </a:solidFill>
                <a:latin typeface="+mn-lt"/>
                <a:ea typeface="+mn-ea"/>
              </a:rPr>
              <a:t>e</a:t>
            </a:r>
            <a:r>
              <a:rPr b="0" lang="en-US" sz="1200" spc="-1" strike="noStrike">
                <a:solidFill>
                  <a:srgbClr val="000000"/>
                </a:solidFill>
                <a:latin typeface="+mn-lt"/>
                <a:ea typeface="+mn-ea"/>
              </a:rPr>
              <a:t>d</a:t>
            </a:r>
            <a:r>
              <a:rPr b="0" lang="en-US" sz="1200" spc="-1" strike="noStrike">
                <a:solidFill>
                  <a:srgbClr val="000000"/>
                </a:solidFill>
                <a:latin typeface="+mn-lt"/>
                <a:ea typeface="+mn-ea"/>
              </a:rPr>
              <a:t> </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 </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d</a:t>
            </a:r>
            <a:r>
              <a:rPr b="0" lang="en-US" sz="1200" spc="-1" strike="noStrike">
                <a:solidFill>
                  <a:srgbClr val="000000"/>
                </a:solidFill>
                <a:latin typeface="+mn-lt"/>
                <a:ea typeface="+mn-ea"/>
              </a:rPr>
              <a:t>a</a:t>
            </a:r>
            <a:r>
              <a:rPr b="0" lang="en-US" sz="1200" spc="-1" strike="noStrike">
                <a:solidFill>
                  <a:srgbClr val="000000"/>
                </a:solidFill>
                <a:latin typeface="+mn-lt"/>
                <a:ea typeface="+mn-ea"/>
              </a:rPr>
              <a:t>t</a:t>
            </a:r>
            <a:r>
              <a:rPr b="0" lang="en-US" sz="1200" spc="-1" strike="noStrike">
                <a:solidFill>
                  <a:srgbClr val="000000"/>
                </a:solidFill>
                <a:latin typeface="+mn-lt"/>
                <a:ea typeface="+mn-ea"/>
              </a:rPr>
              <a:t>u</a:t>
            </a:r>
            <a:r>
              <a:rPr b="0" lang="en-US" sz="1200" spc="-1" strike="noStrike">
                <a:solidFill>
                  <a:srgbClr val="000000"/>
                </a:solidFill>
                <a:latin typeface="+mn-lt"/>
                <a:ea typeface="+mn-ea"/>
              </a:rPr>
              <a:t>m</a:t>
            </a:r>
            <a:r>
              <a:rPr b="0" lang="en-US" sz="1200" spc="-1" strike="noStrike">
                <a:solidFill>
                  <a:srgbClr val="000000"/>
                </a:solidFill>
                <a:latin typeface="+mn-lt"/>
                <a:ea typeface="+mn-ea"/>
              </a:rPr>
              <a:t> </a:t>
            </a:r>
            <a:r>
              <a:rPr b="0" lang="en-US" sz="1200" spc="-1" strike="noStrike">
                <a:solidFill>
                  <a:srgbClr val="000000"/>
                </a:solidFill>
                <a:latin typeface="+mn-lt"/>
                <a:ea typeface="+mn-ea"/>
              </a:rPr>
              <a:t>a</a:t>
            </a:r>
            <a:r>
              <a:rPr b="0" lang="en-US" sz="1200" spc="-1" strike="noStrike">
                <a:solidFill>
                  <a:srgbClr val="000000"/>
                </a:solidFill>
                <a:latin typeface="+mn-lt"/>
                <a:ea typeface="+mn-ea"/>
              </a:rPr>
              <a:t>s</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h</a:t>
            </a:r>
            <a:r>
              <a:rPr b="0" lang="en-US" sz="1200" spc="-1" strike="noStrike">
                <a:solidFill>
                  <a:srgbClr val="000000"/>
                </a:solidFill>
                <a:latin typeface="+mn-lt"/>
                <a:ea typeface="+mn-ea"/>
              </a:rPr>
              <a:t>o</a:t>
            </a:r>
            <a:r>
              <a:rPr b="0" lang="en-US" sz="1200" spc="-1" strike="noStrike">
                <a:solidFill>
                  <a:srgbClr val="000000"/>
                </a:solidFill>
                <a:latin typeface="+mn-lt"/>
                <a:ea typeface="+mn-ea"/>
              </a:rPr>
              <a:t>u</a:t>
            </a:r>
            <a:r>
              <a:rPr b="0" lang="en-US" sz="1200" spc="-1" strike="noStrike">
                <a:solidFill>
                  <a:srgbClr val="000000"/>
                </a:solidFill>
                <a:latin typeface="+mn-lt"/>
                <a:ea typeface="+mn-ea"/>
              </a:rPr>
              <a:t>g</a:t>
            </a:r>
            <a:r>
              <a:rPr b="0" lang="en-US" sz="1200" spc="-1" strike="noStrike">
                <a:solidFill>
                  <a:srgbClr val="000000"/>
                </a:solidFill>
                <a:latin typeface="+mn-lt"/>
                <a:ea typeface="+mn-ea"/>
              </a:rPr>
              <a:t>h</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h</a:t>
            </a:r>
            <a:r>
              <a:rPr b="0" lang="en-US" sz="1200" spc="-1" strike="noStrike">
                <a:solidFill>
                  <a:srgbClr val="000000"/>
                </a:solidFill>
                <a:latin typeface="+mn-lt"/>
                <a:ea typeface="+mn-ea"/>
              </a:rPr>
              <a:t>e</a:t>
            </a:r>
            <a:r>
              <a:rPr b="0" lang="en-US" sz="1200" spc="-1" strike="noStrike">
                <a:solidFill>
                  <a:srgbClr val="000000"/>
                </a:solidFill>
                <a:latin typeface="+mn-lt"/>
                <a:ea typeface="+mn-ea"/>
              </a:rPr>
              <a:t>y</a:t>
            </a:r>
            <a:r>
              <a:rPr b="0" lang="en-US" sz="1200" spc="-1" strike="noStrike">
                <a:solidFill>
                  <a:srgbClr val="000000"/>
                </a:solidFill>
                <a:latin typeface="+mn-lt"/>
                <a:ea typeface="+mn-ea"/>
              </a:rPr>
              <a:t> </a:t>
            </a:r>
            <a:r>
              <a:rPr b="0" lang="en-US" sz="1200" spc="-1" strike="noStrike">
                <a:solidFill>
                  <a:srgbClr val="000000"/>
                </a:solidFill>
                <a:latin typeface="+mn-lt"/>
                <a:ea typeface="+mn-ea"/>
              </a:rPr>
              <a:t>w</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b</a:t>
            </a:r>
            <a:r>
              <a:rPr b="0" lang="en-US" sz="1200" spc="-1" strike="noStrike">
                <a:solidFill>
                  <a:srgbClr val="000000"/>
                </a:solidFill>
                <a:latin typeface="+mn-lt"/>
                <a:ea typeface="+mn-ea"/>
              </a:rPr>
              <a:t>a</a:t>
            </a:r>
            <a:r>
              <a:rPr b="0" lang="en-US" sz="1200" spc="-1" strike="noStrike">
                <a:solidFill>
                  <a:srgbClr val="000000"/>
                </a:solidFill>
                <a:latin typeface="+mn-lt"/>
                <a:ea typeface="+mn-ea"/>
              </a:rPr>
              <a:t>s</a:t>
            </a:r>
            <a:r>
              <a:rPr b="0" lang="en-US" sz="1200" spc="-1" strike="noStrike">
                <a:solidFill>
                  <a:srgbClr val="000000"/>
                </a:solidFill>
                <a:latin typeface="+mn-lt"/>
                <a:ea typeface="+mn-ea"/>
              </a:rPr>
              <a:t>e</a:t>
            </a:r>
            <a:r>
              <a:rPr b="0" lang="en-US" sz="1200" spc="-1" strike="noStrike">
                <a:solidFill>
                  <a:srgbClr val="000000"/>
                </a:solidFill>
                <a:latin typeface="+mn-lt"/>
                <a:ea typeface="+mn-ea"/>
              </a:rPr>
              <a:t>d</a:t>
            </a:r>
            <a:r>
              <a:rPr b="0" lang="en-US" sz="1200" spc="-1" strike="noStrike">
                <a:solidFill>
                  <a:srgbClr val="000000"/>
                </a:solidFill>
                <a:latin typeface="+mn-lt"/>
                <a:ea typeface="+mn-ea"/>
              </a:rPr>
              <a:t> </a:t>
            </a:r>
            <a:r>
              <a:rPr b="0" lang="en-US" sz="1200" spc="-1" strike="noStrike">
                <a:solidFill>
                  <a:srgbClr val="000000"/>
                </a:solidFill>
                <a:latin typeface="+mn-lt"/>
                <a:ea typeface="+mn-ea"/>
              </a:rPr>
              <a:t>i</a:t>
            </a:r>
            <a:r>
              <a:rPr b="0" lang="en-US" sz="1200" spc="-1" strike="noStrike">
                <a:solidFill>
                  <a:srgbClr val="000000"/>
                </a:solidFill>
                <a:latin typeface="+mn-lt"/>
                <a:ea typeface="+mn-ea"/>
              </a:rPr>
              <a:t>n</a:t>
            </a:r>
            <a:r>
              <a:rPr b="0" lang="en-US" sz="1200" spc="-1" strike="noStrike">
                <a:solidFill>
                  <a:srgbClr val="000000"/>
                </a:solidFill>
                <a:latin typeface="+mn-lt"/>
                <a:ea typeface="+mn-ea"/>
              </a:rPr>
              <a:t> </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o</a:t>
            </a:r>
            <a:r>
              <a:rPr b="0" lang="en-US" sz="1200" spc="-1" strike="noStrike">
                <a:solidFill>
                  <a:srgbClr val="000000"/>
                </a:solidFill>
                <a:latin typeface="+mn-lt"/>
                <a:ea typeface="+mn-ea"/>
              </a:rPr>
              <a:t>t</a:t>
            </a:r>
            <a:r>
              <a:rPr b="0" lang="en-US" sz="1200" spc="-1" strike="noStrike">
                <a:solidFill>
                  <a:srgbClr val="000000"/>
                </a:solidFill>
                <a:latin typeface="+mn-lt"/>
                <a:ea typeface="+mn-ea"/>
              </a:rPr>
              <a:t>h</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 </a:t>
            </a:r>
            <a:r>
              <a:rPr b="0" lang="en-US" sz="1200" spc="-1" strike="noStrike">
                <a:solidFill>
                  <a:srgbClr val="000000"/>
                </a:solidFill>
                <a:latin typeface="+mn-lt"/>
                <a:ea typeface="+mn-ea"/>
              </a:rPr>
              <a:t>d</a:t>
            </a:r>
            <a:r>
              <a:rPr b="0" lang="en-US" sz="1200" spc="-1" strike="noStrike">
                <a:solidFill>
                  <a:srgbClr val="000000"/>
                </a:solidFill>
                <a:latin typeface="+mn-lt"/>
                <a:ea typeface="+mn-ea"/>
              </a:rPr>
              <a:t>a</a:t>
            </a:r>
            <a:r>
              <a:rPr b="0" lang="en-US" sz="1200" spc="-1" strike="noStrike">
                <a:solidFill>
                  <a:srgbClr val="000000"/>
                </a:solidFill>
                <a:latin typeface="+mn-lt"/>
                <a:ea typeface="+mn-ea"/>
              </a:rPr>
              <a:t>t</a:t>
            </a:r>
            <a:r>
              <a:rPr b="0" lang="en-US" sz="1200" spc="-1" strike="noStrike">
                <a:solidFill>
                  <a:srgbClr val="000000"/>
                </a:solidFill>
                <a:latin typeface="+mn-lt"/>
                <a:ea typeface="+mn-ea"/>
              </a:rPr>
              <a:t>u</a:t>
            </a:r>
            <a:r>
              <a:rPr b="0" lang="en-US" sz="1200" spc="-1" strike="noStrike">
                <a:solidFill>
                  <a:srgbClr val="000000"/>
                </a:solidFill>
                <a:latin typeface="+mn-lt"/>
                <a:ea typeface="+mn-ea"/>
              </a:rPr>
              <a:t>m</a:t>
            </a:r>
            <a:r>
              <a:rPr b="0" lang="en-US" sz="1200" spc="-1" strike="noStrike">
                <a:solidFill>
                  <a:srgbClr val="000000"/>
                </a:solidFill>
                <a:latin typeface="+mn-lt"/>
                <a:ea typeface="+mn-ea"/>
              </a:rPr>
              <a:t> </a:t>
            </a:r>
            <a:r>
              <a:rPr b="0" lang="en-US" sz="1200" spc="-1" strike="noStrike">
                <a:solidFill>
                  <a:srgbClr val="000000"/>
                </a:solidFill>
                <a:latin typeface="+mn-lt"/>
                <a:ea typeface="+mn-ea"/>
              </a:rPr>
              <a:t>c</a:t>
            </a:r>
            <a:r>
              <a:rPr b="0" lang="en-US" sz="1200" spc="-1" strike="noStrike">
                <a:solidFill>
                  <a:srgbClr val="000000"/>
                </a:solidFill>
                <a:latin typeface="+mn-lt"/>
                <a:ea typeface="+mn-ea"/>
              </a:rPr>
              <a:t>a</a:t>
            </a:r>
            <a:r>
              <a:rPr b="0" lang="en-US" sz="1200" spc="-1" strike="noStrike">
                <a:solidFill>
                  <a:srgbClr val="000000"/>
                </a:solidFill>
                <a:latin typeface="+mn-lt"/>
                <a:ea typeface="+mn-ea"/>
              </a:rPr>
              <a:t>n</a:t>
            </a:r>
            <a:r>
              <a:rPr b="0" lang="en-US" sz="1200" spc="-1" strike="noStrike">
                <a:solidFill>
                  <a:srgbClr val="000000"/>
                </a:solidFill>
                <a:latin typeface="+mn-lt"/>
                <a:ea typeface="+mn-ea"/>
              </a:rPr>
              <a:t> </a:t>
            </a:r>
            <a:r>
              <a:rPr b="0" lang="en-US" sz="1200" spc="-1" strike="noStrike">
                <a:solidFill>
                  <a:srgbClr val="000000"/>
                </a:solidFill>
                <a:latin typeface="+mn-lt"/>
                <a:ea typeface="+mn-ea"/>
              </a:rPr>
              <a:t>c</a:t>
            </a:r>
            <a:r>
              <a:rPr b="0" lang="en-US" sz="1200" spc="-1" strike="noStrike">
                <a:solidFill>
                  <a:srgbClr val="000000"/>
                </a:solidFill>
                <a:latin typeface="+mn-lt"/>
                <a:ea typeface="+mn-ea"/>
              </a:rPr>
              <a:t>a</a:t>
            </a:r>
            <a:r>
              <a:rPr b="0" lang="en-US" sz="1200" spc="-1" strike="noStrike">
                <a:solidFill>
                  <a:srgbClr val="000000"/>
                </a:solidFill>
                <a:latin typeface="+mn-lt"/>
                <a:ea typeface="+mn-ea"/>
              </a:rPr>
              <a:t>u</a:t>
            </a:r>
            <a:r>
              <a:rPr b="0" lang="en-US" sz="1200" spc="-1" strike="noStrike">
                <a:solidFill>
                  <a:srgbClr val="000000"/>
                </a:solidFill>
                <a:latin typeface="+mn-lt"/>
                <a:ea typeface="+mn-ea"/>
              </a:rPr>
              <a:t>s</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p</a:t>
            </a:r>
            <a:r>
              <a:rPr b="0" lang="en-US" sz="1200" spc="-1" strike="noStrike">
                <a:solidFill>
                  <a:srgbClr val="000000"/>
                </a:solidFill>
                <a:latin typeface="+mn-lt"/>
                <a:ea typeface="+mn-ea"/>
              </a:rPr>
              <a:t>o</a:t>
            </a:r>
            <a:r>
              <a:rPr b="0" lang="en-US" sz="1200" spc="-1" strike="noStrike">
                <a:solidFill>
                  <a:srgbClr val="000000"/>
                </a:solidFill>
                <a:latin typeface="+mn-lt"/>
                <a:ea typeface="+mn-ea"/>
              </a:rPr>
              <a:t>s</a:t>
            </a:r>
            <a:r>
              <a:rPr b="0" lang="en-US" sz="1200" spc="-1" strike="noStrike">
                <a:solidFill>
                  <a:srgbClr val="000000"/>
                </a:solidFill>
                <a:latin typeface="+mn-lt"/>
                <a:ea typeface="+mn-ea"/>
              </a:rPr>
              <a:t>i</a:t>
            </a:r>
            <a:r>
              <a:rPr b="0" lang="en-US" sz="1200" spc="-1" strike="noStrike">
                <a:solidFill>
                  <a:srgbClr val="000000"/>
                </a:solidFill>
                <a:latin typeface="+mn-lt"/>
                <a:ea typeface="+mn-ea"/>
              </a:rPr>
              <a:t>t</a:t>
            </a:r>
            <a:r>
              <a:rPr b="0" lang="en-US" sz="1200" spc="-1" strike="noStrike">
                <a:solidFill>
                  <a:srgbClr val="000000"/>
                </a:solidFill>
                <a:latin typeface="+mn-lt"/>
                <a:ea typeface="+mn-ea"/>
              </a:rPr>
              <a:t>i</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 </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r</a:t>
            </a:r>
            <a:r>
              <a:rPr b="0" lang="en-US" sz="1200" spc="-1" strike="noStrike">
                <a:solidFill>
                  <a:srgbClr val="000000"/>
                </a:solidFill>
                <a:latin typeface="+mn-lt"/>
                <a:ea typeface="+mn-ea"/>
              </a:rPr>
              <a:t>o</a:t>
            </a:r>
            <a:r>
              <a:rPr b="0" lang="en-US" sz="1200" spc="-1" strike="noStrike">
                <a:solidFill>
                  <a:srgbClr val="000000"/>
                </a:solidFill>
                <a:latin typeface="+mn-lt"/>
                <a:ea typeface="+mn-ea"/>
              </a:rPr>
              <a:t>r</a:t>
            </a:r>
            <a:r>
              <a:rPr b="0" lang="en-US" sz="1200" spc="-1" strike="noStrike">
                <a:solidFill>
                  <a:srgbClr val="000000"/>
                </a:solidFill>
                <a:latin typeface="+mn-lt"/>
                <a:ea typeface="+mn-ea"/>
              </a:rPr>
              <a:t>s</a:t>
            </a:r>
            <a:r>
              <a:rPr b="0" lang="en-US" sz="1200" spc="-1" strike="noStrike">
                <a:solidFill>
                  <a:srgbClr val="000000"/>
                </a:solidFill>
                <a:latin typeface="+mn-lt"/>
                <a:ea typeface="+mn-ea"/>
              </a:rPr>
              <a:t> </a:t>
            </a:r>
            <a:r>
              <a:rPr b="0" lang="en-US" sz="1200" spc="-1" strike="noStrike">
                <a:solidFill>
                  <a:srgbClr val="000000"/>
                </a:solidFill>
                <a:latin typeface="+mn-lt"/>
                <a:ea typeface="+mn-ea"/>
              </a:rPr>
              <a:t>i</a:t>
            </a:r>
            <a:r>
              <a:rPr b="0" lang="en-US" sz="1200" spc="-1" strike="noStrike">
                <a:solidFill>
                  <a:srgbClr val="000000"/>
                </a:solidFill>
                <a:latin typeface="+mn-lt"/>
                <a:ea typeface="+mn-ea"/>
              </a:rPr>
              <a:t>n</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h</a:t>
            </a:r>
            <a:r>
              <a:rPr b="0" lang="en-US" sz="1200" spc="-1" strike="noStrike">
                <a:solidFill>
                  <a:srgbClr val="000000"/>
                </a:solidFill>
                <a:latin typeface="+mn-lt"/>
                <a:ea typeface="+mn-ea"/>
              </a:rPr>
              <a:t>r</a:t>
            </a:r>
            <a:r>
              <a:rPr b="0" lang="en-US" sz="1200" spc="-1" strike="noStrike">
                <a:solidFill>
                  <a:srgbClr val="000000"/>
                </a:solidFill>
                <a:latin typeface="+mn-lt"/>
                <a:ea typeface="+mn-ea"/>
              </a:rPr>
              <a:t>e</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d</a:t>
            </a:r>
            <a:r>
              <a:rPr b="0" lang="en-US" sz="1200" spc="-1" strike="noStrike">
                <a:solidFill>
                  <a:srgbClr val="000000"/>
                </a:solidFill>
                <a:latin typeface="+mn-lt"/>
                <a:ea typeface="+mn-ea"/>
              </a:rPr>
              <a:t>i</a:t>
            </a:r>
            <a:r>
              <a:rPr b="0" lang="en-US" sz="1200" spc="-1" strike="noStrike">
                <a:solidFill>
                  <a:srgbClr val="000000"/>
                </a:solidFill>
                <a:latin typeface="+mn-lt"/>
                <a:ea typeface="+mn-ea"/>
              </a:rPr>
              <a:t>m</a:t>
            </a:r>
            <a:r>
              <a:rPr b="0" lang="en-US" sz="1200" spc="-1" strike="noStrike">
                <a:solidFill>
                  <a:srgbClr val="000000"/>
                </a:solidFill>
                <a:latin typeface="+mn-lt"/>
                <a:ea typeface="+mn-ea"/>
              </a:rPr>
              <a:t>e</a:t>
            </a:r>
            <a:r>
              <a:rPr b="0" lang="en-US" sz="1200" spc="-1" strike="noStrike">
                <a:solidFill>
                  <a:srgbClr val="000000"/>
                </a:solidFill>
                <a:latin typeface="+mn-lt"/>
                <a:ea typeface="+mn-ea"/>
              </a:rPr>
              <a:t>n</a:t>
            </a:r>
            <a:r>
              <a:rPr b="0" lang="en-US" sz="1200" spc="-1" strike="noStrike">
                <a:solidFill>
                  <a:srgbClr val="000000"/>
                </a:solidFill>
                <a:latin typeface="+mn-lt"/>
                <a:ea typeface="+mn-ea"/>
              </a:rPr>
              <a:t>s</a:t>
            </a:r>
            <a:r>
              <a:rPr b="0" lang="en-US" sz="1200" spc="-1" strike="noStrike">
                <a:solidFill>
                  <a:srgbClr val="000000"/>
                </a:solidFill>
                <a:latin typeface="+mn-lt"/>
                <a:ea typeface="+mn-ea"/>
              </a:rPr>
              <a:t>i</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s</a:t>
            </a:r>
            <a:r>
              <a:rPr b="0" lang="en-US" sz="1200" spc="-1" strike="noStrike">
                <a:solidFill>
                  <a:srgbClr val="000000"/>
                </a:solidFill>
                <a:latin typeface="+mn-lt"/>
                <a:ea typeface="+mn-ea"/>
              </a:rPr>
              <a:t> </a:t>
            </a:r>
            <a:r>
              <a:rPr b="0" lang="en-US" sz="1200" spc="-1" strike="noStrike">
                <a:solidFill>
                  <a:srgbClr val="000000"/>
                </a:solidFill>
                <a:latin typeface="+mn-lt"/>
                <a:ea typeface="+mn-ea"/>
              </a:rPr>
              <a:t>o</a:t>
            </a:r>
            <a:r>
              <a:rPr b="0" lang="en-US" sz="1200" spc="-1" strike="noStrike">
                <a:solidFill>
                  <a:srgbClr val="000000"/>
                </a:solidFill>
                <a:latin typeface="+mn-lt"/>
                <a:ea typeface="+mn-ea"/>
              </a:rPr>
              <a:t>f</a:t>
            </a:r>
            <a:r>
              <a:rPr b="0" lang="en-US" sz="1200" spc="-1" strike="noStrike">
                <a:solidFill>
                  <a:srgbClr val="000000"/>
                </a:solidFill>
                <a:latin typeface="+mn-lt"/>
                <a:ea typeface="+mn-ea"/>
              </a:rPr>
              <a:t> </a:t>
            </a:r>
            <a:r>
              <a:rPr b="0" lang="en-US" sz="1200" spc="-1" strike="noStrike">
                <a:solidFill>
                  <a:srgbClr val="000000"/>
                </a:solidFill>
                <a:latin typeface="+mn-lt"/>
                <a:ea typeface="+mn-ea"/>
              </a:rPr>
              <a:t>u</a:t>
            </a:r>
            <a:r>
              <a:rPr b="0" lang="en-US" sz="1200" spc="-1" strike="noStrike">
                <a:solidFill>
                  <a:srgbClr val="000000"/>
                </a:solidFill>
                <a:latin typeface="+mn-lt"/>
                <a:ea typeface="+mn-ea"/>
              </a:rPr>
              <a:t>p</a:t>
            </a:r>
            <a:r>
              <a:rPr b="0" lang="en-US" sz="1200" spc="-1" strike="noStrike">
                <a:solidFill>
                  <a:srgbClr val="000000"/>
                </a:solidFill>
                <a:latin typeface="+mn-lt"/>
                <a:ea typeface="+mn-ea"/>
              </a:rPr>
              <a:t> </a:t>
            </a:r>
            <a:r>
              <a:rPr b="0" lang="en-US" sz="1200" spc="-1" strike="noStrike">
                <a:solidFill>
                  <a:srgbClr val="000000"/>
                </a:solidFill>
                <a:latin typeface="+mn-lt"/>
                <a:ea typeface="+mn-ea"/>
              </a:rPr>
              <a:t>t</a:t>
            </a:r>
            <a:r>
              <a:rPr b="0" lang="en-US" sz="1200" spc="-1" strike="noStrike">
                <a:solidFill>
                  <a:srgbClr val="000000"/>
                </a:solidFill>
                <a:latin typeface="+mn-lt"/>
                <a:ea typeface="+mn-ea"/>
              </a:rPr>
              <a:t>o</a:t>
            </a:r>
            <a:r>
              <a:rPr b="0" lang="en-US" sz="1200" spc="-1" strike="noStrike">
                <a:solidFill>
                  <a:srgbClr val="000000"/>
                </a:solidFill>
                <a:latin typeface="+mn-lt"/>
                <a:ea typeface="+mn-ea"/>
              </a:rPr>
              <a:t> </a:t>
            </a:r>
            <a:r>
              <a:rPr b="0" lang="en-US" sz="1200" spc="-1" strike="noStrike">
                <a:solidFill>
                  <a:srgbClr val="000000"/>
                </a:solidFill>
                <a:latin typeface="+mn-lt"/>
                <a:ea typeface="+mn-ea"/>
              </a:rPr>
              <a:t>o</a:t>
            </a:r>
            <a:r>
              <a:rPr b="0" lang="en-US" sz="1200" spc="-1" strike="noStrike">
                <a:solidFill>
                  <a:srgbClr val="000000"/>
                </a:solidFill>
                <a:latin typeface="+mn-lt"/>
                <a:ea typeface="+mn-ea"/>
              </a:rPr>
              <a:t>n</a:t>
            </a:r>
            <a:r>
              <a:rPr b="0" lang="en-US" sz="1200" spc="-1" strike="noStrike">
                <a:solidFill>
                  <a:srgbClr val="000000"/>
                </a:solidFill>
                <a:latin typeface="+mn-lt"/>
                <a:ea typeface="+mn-ea"/>
              </a:rPr>
              <a:t>e</a:t>
            </a:r>
            <a:r>
              <a:rPr b="0" lang="en-US" sz="1200" spc="-1" strike="noStrike">
                <a:solidFill>
                  <a:srgbClr val="000000"/>
                </a:solidFill>
                <a:latin typeface="+mn-lt"/>
                <a:ea typeface="+mn-ea"/>
              </a:rPr>
              <a:t> </a:t>
            </a:r>
            <a:r>
              <a:rPr b="0" lang="en-US" sz="1200" spc="-1" strike="noStrike">
                <a:solidFill>
                  <a:srgbClr val="000000"/>
                </a:solidFill>
                <a:latin typeface="+mn-lt"/>
                <a:ea typeface="+mn-ea"/>
              </a:rPr>
              <a:t>k</a:t>
            </a:r>
            <a:r>
              <a:rPr b="0" lang="en-US" sz="1200" spc="-1" strike="noStrike">
                <a:solidFill>
                  <a:srgbClr val="000000"/>
                </a:solidFill>
                <a:latin typeface="+mn-lt"/>
                <a:ea typeface="+mn-ea"/>
              </a:rPr>
              <a:t>i</a:t>
            </a:r>
            <a:r>
              <a:rPr b="0" lang="en-US" sz="1200" spc="-1" strike="noStrike">
                <a:solidFill>
                  <a:srgbClr val="000000"/>
                </a:solidFill>
                <a:latin typeface="+mn-lt"/>
                <a:ea typeface="+mn-ea"/>
              </a:rPr>
              <a:t>l</a:t>
            </a:r>
            <a:r>
              <a:rPr b="0" lang="en-US" sz="1200" spc="-1" strike="noStrike">
                <a:solidFill>
                  <a:srgbClr val="000000"/>
                </a:solidFill>
                <a:latin typeface="+mn-lt"/>
                <a:ea typeface="+mn-ea"/>
              </a:rPr>
              <a:t>o</a:t>
            </a:r>
            <a:r>
              <a:rPr b="0" lang="en-US" sz="1200" spc="-1" strike="noStrike">
                <a:solidFill>
                  <a:srgbClr val="000000"/>
                </a:solidFill>
                <a:latin typeface="+mn-lt"/>
                <a:ea typeface="+mn-ea"/>
              </a:rPr>
              <a:t>m</a:t>
            </a:r>
            <a:r>
              <a:rPr b="0" lang="en-US" sz="1200" spc="-1" strike="noStrike">
                <a:solidFill>
                  <a:srgbClr val="000000"/>
                </a:solidFill>
                <a:latin typeface="+mn-lt"/>
                <a:ea typeface="+mn-ea"/>
              </a:rPr>
              <a:t>e</a:t>
            </a:r>
            <a:r>
              <a:rPr b="0" lang="en-US" sz="1200" spc="-1" strike="noStrike">
                <a:solidFill>
                  <a:srgbClr val="000000"/>
                </a:solidFill>
                <a:latin typeface="+mn-lt"/>
                <a:ea typeface="+mn-ea"/>
              </a:rPr>
              <a:t>t</a:t>
            </a:r>
            <a:r>
              <a:rPr b="0" lang="en-US" sz="1200" spc="-1" strike="noStrike">
                <a:solidFill>
                  <a:srgbClr val="000000"/>
                </a:solidFill>
                <a:latin typeface="+mn-lt"/>
                <a:ea typeface="+mn-ea"/>
              </a:rPr>
              <a:t>e</a:t>
            </a:r>
            <a:r>
              <a:rPr b="0" lang="en-US" sz="1200" spc="-1" strike="noStrike">
                <a:solidFill>
                  <a:srgbClr val="000000"/>
                </a:solidFill>
                <a:latin typeface="+mn-lt"/>
                <a:ea typeface="+mn-ea"/>
              </a:rPr>
              <a:t>r</a:t>
            </a:r>
            <a:r>
              <a:rPr b="0" lang="en-US" sz="1200" spc="-1" strike="noStrike">
                <a:solidFill>
                  <a:srgbClr val="000000"/>
                </a:solidFill>
                <a:latin typeface="+mn-lt"/>
                <a:ea typeface="+mn-ea"/>
              </a:rPr>
              <a:t>.</a:t>
            </a:r>
            <a:endParaRPr b="0" lang="en-US" sz="1200" spc="-1" strike="noStrike">
              <a:latin typeface="Arial"/>
            </a:endParaRPr>
          </a:p>
        </p:txBody>
      </p:sp>
      <p:sp>
        <p:nvSpPr>
          <p:cNvPr id="462"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799FDAD-A056-47DD-AB59-44E743B7498F}"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1143000" y="685800"/>
            <a:ext cx="4571280" cy="3428280"/>
          </a:xfrm>
          <a:prstGeom prst="rect">
            <a:avLst/>
          </a:prstGeom>
        </p:spPr>
      </p:sp>
      <p:sp>
        <p:nvSpPr>
          <p:cNvPr id="464"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B</a:t>
            </a:r>
            <a:r>
              <a:rPr b="0" lang="en-US" sz="2000" spc="-1" strike="noStrike">
                <a:latin typeface="Arial"/>
              </a:rPr>
              <a:t>a</a:t>
            </a:r>
            <a:r>
              <a:rPr b="0" lang="en-US" sz="2000" spc="-1" strike="noStrike">
                <a:latin typeface="Arial"/>
              </a:rPr>
              <a:t>s</a:t>
            </a:r>
            <a:r>
              <a:rPr b="0" lang="en-US" sz="2000" spc="-1" strike="noStrike">
                <a:latin typeface="Arial"/>
              </a:rPr>
              <a:t>i</a:t>
            </a:r>
            <a:r>
              <a:rPr b="0" lang="en-US" sz="2000" spc="-1" strike="noStrike">
                <a:latin typeface="Arial"/>
              </a:rPr>
              <a:t>c</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p</a:t>
            </a:r>
            <a:r>
              <a:rPr b="0" lang="en-US" sz="2000" spc="-1" strike="noStrike">
                <a:latin typeface="Arial"/>
              </a:rPr>
              <a:t>i</a:t>
            </a:r>
            <a:r>
              <a:rPr b="0" lang="en-US" sz="2000" spc="-1" strike="noStrike">
                <a:latin typeface="Arial"/>
              </a:rPr>
              <a:t>c</a:t>
            </a:r>
            <a:r>
              <a:rPr b="0" lang="en-US" sz="2000" spc="-1" strike="noStrike">
                <a:latin typeface="Arial"/>
              </a:rPr>
              <a:t>s</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a</a:t>
            </a:r>
            <a:r>
              <a:rPr b="0" lang="en-US" sz="2000" spc="-1" strike="noStrike">
                <a:latin typeface="Arial"/>
              </a:rPr>
              <a:t>t</a:t>
            </a:r>
            <a:r>
              <a:rPr b="0" lang="en-US" sz="2000" spc="-1" strike="noStrike">
                <a:latin typeface="Arial"/>
              </a:rPr>
              <a:t> </a:t>
            </a:r>
            <a:r>
              <a:rPr b="0" lang="en-US" sz="2000" spc="-1" strike="noStrike">
                <a:latin typeface="Arial"/>
              </a:rPr>
              <a:t>a</a:t>
            </a:r>
            <a:r>
              <a:rPr b="0" lang="en-US" sz="2000" spc="-1" strike="noStrike">
                <a:latin typeface="Arial"/>
              </a:rPr>
              <a:t>r</a:t>
            </a:r>
            <a:r>
              <a:rPr b="0" lang="en-US" sz="2000" spc="-1" strike="noStrike">
                <a:latin typeface="Arial"/>
              </a:rPr>
              <a:t>e</a:t>
            </a:r>
            <a:r>
              <a:rPr b="0" lang="en-US" sz="2000" spc="-1" strike="noStrike">
                <a:latin typeface="Arial"/>
              </a:rPr>
              <a:t> </a:t>
            </a:r>
            <a:r>
              <a:rPr b="0" lang="en-US" sz="2000" spc="-1" strike="noStrike">
                <a:latin typeface="Arial"/>
              </a:rPr>
              <a:t>r</a:t>
            </a:r>
            <a:r>
              <a:rPr b="0" lang="en-US" sz="2000" spc="-1" strike="noStrike">
                <a:latin typeface="Arial"/>
              </a:rPr>
              <a:t>e</a:t>
            </a:r>
            <a:r>
              <a:rPr b="0" lang="en-US" sz="2000" spc="-1" strike="noStrike">
                <a:latin typeface="Arial"/>
              </a:rPr>
              <a:t>a</a:t>
            </a:r>
            <a:r>
              <a:rPr b="0" lang="en-US" sz="2000" spc="-1" strike="noStrike">
                <a:latin typeface="Arial"/>
              </a:rPr>
              <a:t>l</a:t>
            </a:r>
            <a:r>
              <a:rPr b="0" lang="en-US" sz="2000" spc="-1" strike="noStrike">
                <a:latin typeface="Arial"/>
              </a:rPr>
              <a:t>l</a:t>
            </a:r>
            <a:r>
              <a:rPr b="0" lang="en-US" sz="2000" spc="-1" strike="noStrike">
                <a:latin typeface="Arial"/>
              </a:rPr>
              <a:t>y</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f</a:t>
            </a:r>
            <a:r>
              <a:rPr b="0" lang="en-US" sz="2000" spc="-1" strike="noStrike">
                <a:latin typeface="Arial"/>
              </a:rPr>
              <a:t>o</a:t>
            </a:r>
            <a:r>
              <a:rPr b="0" lang="en-US" sz="2000" spc="-1" strike="noStrike">
                <a:latin typeface="Arial"/>
              </a:rPr>
              <a:t>u</a:t>
            </a:r>
            <a:r>
              <a:rPr b="0" lang="en-US" sz="2000" spc="-1" strike="noStrike">
                <a:latin typeface="Arial"/>
              </a:rPr>
              <a:t>n</a:t>
            </a:r>
            <a:r>
              <a:rPr b="0" lang="en-US" sz="2000" spc="-1" strike="noStrike">
                <a:latin typeface="Arial"/>
              </a:rPr>
              <a:t>d</a:t>
            </a:r>
            <a:r>
              <a:rPr b="0" lang="en-US" sz="2000" spc="-1" strike="noStrike">
                <a:latin typeface="Arial"/>
              </a:rPr>
              <a:t>a</a:t>
            </a:r>
            <a:r>
              <a:rPr b="0" lang="en-US" sz="2000" spc="-1" strike="noStrike">
                <a:latin typeface="Arial"/>
              </a:rPr>
              <a:t>t</a:t>
            </a:r>
            <a:r>
              <a:rPr b="0" lang="en-US" sz="2000" spc="-1" strike="noStrike">
                <a:latin typeface="Arial"/>
              </a:rPr>
              <a:t>i</a:t>
            </a:r>
            <a:r>
              <a:rPr b="0" lang="en-US" sz="2000" spc="-1" strike="noStrike">
                <a:latin typeface="Arial"/>
              </a:rPr>
              <a:t>o</a:t>
            </a:r>
            <a:r>
              <a:rPr b="0" lang="en-US" sz="2000" spc="-1" strike="noStrike">
                <a:latin typeface="Arial"/>
              </a:rPr>
              <a:t>n</a:t>
            </a:r>
            <a:r>
              <a:rPr b="0" lang="en-US" sz="2000" spc="-1" strike="noStrike">
                <a:latin typeface="Arial"/>
              </a:rPr>
              <a:t> </a:t>
            </a:r>
            <a:r>
              <a:rPr b="0" lang="en-US" sz="2000" spc="-1" strike="noStrike">
                <a:latin typeface="Arial"/>
              </a:rPr>
              <a:t>y</a:t>
            </a:r>
            <a:r>
              <a:rPr b="0" lang="en-US" sz="2000" spc="-1" strike="noStrike">
                <a:latin typeface="Arial"/>
              </a:rPr>
              <a:t>o</a:t>
            </a:r>
            <a:r>
              <a:rPr b="0" lang="en-US" sz="2000" spc="-1" strike="noStrike">
                <a:latin typeface="Arial"/>
              </a:rPr>
              <a:t>u</a:t>
            </a:r>
            <a:r>
              <a:rPr b="0" lang="en-US" sz="2000" spc="-1" strike="noStrike">
                <a:latin typeface="Arial"/>
              </a:rPr>
              <a:t> </a:t>
            </a:r>
            <a:r>
              <a:rPr b="0" lang="en-US" sz="2000" spc="-1" strike="noStrike">
                <a:latin typeface="Arial"/>
              </a:rPr>
              <a:t>n</a:t>
            </a:r>
            <a:r>
              <a:rPr b="0" lang="en-US" sz="2000" spc="-1" strike="noStrike">
                <a:latin typeface="Arial"/>
              </a:rPr>
              <a:t>e</a:t>
            </a:r>
            <a:r>
              <a:rPr b="0" lang="en-US" sz="2000" spc="-1" strike="noStrike">
                <a:latin typeface="Arial"/>
              </a:rPr>
              <a:t>e</a:t>
            </a:r>
            <a:r>
              <a:rPr b="0" lang="en-US" sz="2000" spc="-1" strike="noStrike">
                <a:latin typeface="Arial"/>
              </a:rPr>
              <a:t>d</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 </a:t>
            </a:r>
            <a:r>
              <a:rPr b="0" lang="en-US" sz="2000" spc="-1" strike="noStrike">
                <a:latin typeface="Arial"/>
              </a:rPr>
              <a:t>d</a:t>
            </a:r>
            <a:r>
              <a:rPr b="0" lang="en-US" sz="2000" spc="-1" strike="noStrike">
                <a:latin typeface="Arial"/>
              </a:rPr>
              <a:t>o</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y</a:t>
            </a:r>
            <a:r>
              <a:rPr b="0" lang="en-US" sz="2000" spc="-1" strike="noStrike">
                <a:latin typeface="Arial"/>
              </a:rPr>
              <a:t> </a:t>
            </a:r>
            <a:r>
              <a:rPr b="0" lang="en-US" sz="2000" spc="-1" strike="noStrike">
                <a:latin typeface="Arial"/>
              </a:rPr>
              <a:t>s</a:t>
            </a:r>
            <a:r>
              <a:rPr b="0" lang="en-US" sz="2000" spc="-1" strike="noStrike">
                <a:latin typeface="Arial"/>
              </a:rPr>
              <a:t>p</a:t>
            </a:r>
            <a:r>
              <a:rPr b="0" lang="en-US" sz="2000" spc="-1" strike="noStrike">
                <a:latin typeface="Arial"/>
              </a:rPr>
              <a:t>a</a:t>
            </a:r>
            <a:r>
              <a:rPr b="0" lang="en-US" sz="2000" spc="-1" strike="noStrike">
                <a:latin typeface="Arial"/>
              </a:rPr>
              <a:t>t</a:t>
            </a:r>
            <a:r>
              <a:rPr b="0" lang="en-US" sz="2000" spc="-1" strike="noStrike">
                <a:latin typeface="Arial"/>
              </a:rPr>
              <a:t>i</a:t>
            </a:r>
            <a:r>
              <a:rPr b="0" lang="en-US" sz="2000" spc="-1" strike="noStrike">
                <a:latin typeface="Arial"/>
              </a:rPr>
              <a:t>a</a:t>
            </a:r>
            <a:r>
              <a:rPr b="0" lang="en-US" sz="2000" spc="-1" strike="noStrike">
                <a:latin typeface="Arial"/>
              </a:rPr>
              <a:t>l</a:t>
            </a:r>
            <a:r>
              <a:rPr b="0" lang="en-US" sz="2000" spc="-1" strike="noStrike">
                <a:latin typeface="Arial"/>
              </a:rPr>
              <a:t>l</a:t>
            </a:r>
            <a:r>
              <a:rPr b="0" lang="en-US" sz="2000" spc="-1" strike="noStrike">
                <a:latin typeface="Arial"/>
              </a:rPr>
              <a:t>y</a:t>
            </a:r>
            <a:r>
              <a:rPr b="0" lang="en-US" sz="2000" spc="-1" strike="noStrike">
                <a:latin typeface="Arial"/>
              </a:rPr>
              <a:t> </a:t>
            </a:r>
            <a:r>
              <a:rPr b="0" lang="en-US" sz="2000" spc="-1" strike="noStrike">
                <a:latin typeface="Arial"/>
              </a:rPr>
              <a:t>e</a:t>
            </a:r>
            <a:r>
              <a:rPr b="0" lang="en-US" sz="2000" spc="-1" strike="noStrike">
                <a:latin typeface="Arial"/>
              </a:rPr>
              <a:t>x</a:t>
            </a:r>
            <a:r>
              <a:rPr b="0" lang="en-US" sz="2000" spc="-1" strike="noStrike">
                <a:latin typeface="Arial"/>
              </a:rPr>
              <a:t>p</a:t>
            </a:r>
            <a:r>
              <a:rPr b="0" lang="en-US" sz="2000" spc="-1" strike="noStrike">
                <a:latin typeface="Arial"/>
              </a:rPr>
              <a:t>l</a:t>
            </a:r>
            <a:r>
              <a:rPr b="0" lang="en-US" sz="2000" spc="-1" strike="noStrike">
                <a:latin typeface="Arial"/>
              </a:rPr>
              <a:t>i</a:t>
            </a:r>
            <a:r>
              <a:rPr b="0" lang="en-US" sz="2000" spc="-1" strike="noStrike">
                <a:latin typeface="Arial"/>
              </a:rPr>
              <a:t>c</a:t>
            </a:r>
            <a:r>
              <a:rPr b="0" lang="en-US" sz="2000" spc="-1" strike="noStrike">
                <a:latin typeface="Arial"/>
              </a:rPr>
              <a:t>i</a:t>
            </a:r>
            <a:r>
              <a:rPr b="0" lang="en-US" sz="2000" spc="-1" strike="noStrike">
                <a:latin typeface="Arial"/>
              </a:rPr>
              <a:t>t</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a</a:t>
            </a:r>
            <a:r>
              <a:rPr b="0" lang="en-US" sz="2000" spc="-1" strike="noStrike">
                <a:latin typeface="Arial"/>
              </a:rPr>
              <a:t>l</a:t>
            </a:r>
            <a:r>
              <a:rPr b="0" lang="en-US" sz="2000" spc="-1" strike="noStrike">
                <a:latin typeface="Arial"/>
              </a:rPr>
              <a:t>y</a:t>
            </a:r>
            <a:r>
              <a:rPr b="0" lang="en-US" sz="2000" spc="-1" strike="noStrike">
                <a:latin typeface="Arial"/>
              </a:rPr>
              <a:t>s</a:t>
            </a:r>
            <a:r>
              <a:rPr b="0" lang="en-US" sz="2000" spc="-1" strike="noStrike">
                <a:latin typeface="Arial"/>
              </a:rPr>
              <a:t>e</a:t>
            </a:r>
            <a:r>
              <a:rPr b="0" lang="en-US" sz="2000" spc="-1" strike="noStrike">
                <a:latin typeface="Arial"/>
              </a:rPr>
              <a:t>s</a:t>
            </a:r>
            <a:r>
              <a:rPr b="0" lang="en-US" sz="2000" spc="-1" strike="noStrike">
                <a:latin typeface="Arial"/>
              </a:rPr>
              <a:t>.</a:t>
            </a:r>
            <a:r>
              <a:rPr b="0" lang="en-US" sz="2000" spc="-1" strike="noStrike">
                <a:latin typeface="Arial"/>
              </a:rPr>
              <a:t>-</a:t>
            </a:r>
            <a:r>
              <a:rPr b="0" lang="en-US" sz="2000" spc="-1" strike="noStrike">
                <a:latin typeface="Arial"/>
              </a:rPr>
              <a:t> </a:t>
            </a:r>
            <a:r>
              <a:rPr b="0" lang="en-US" sz="2000" spc="-1" strike="noStrike">
                <a:latin typeface="Arial"/>
              </a:rPr>
              <a:t>w</a:t>
            </a:r>
            <a:r>
              <a:rPr b="0" lang="en-US" sz="2000" spc="-1" strike="noStrike">
                <a:latin typeface="Arial"/>
              </a:rPr>
              <a:t>i</a:t>
            </a:r>
            <a:r>
              <a:rPr b="0" lang="en-US" sz="2000" spc="-1" strike="noStrike">
                <a:latin typeface="Arial"/>
              </a:rPr>
              <a:t>t</a:t>
            </a:r>
            <a:r>
              <a:rPr b="0" lang="en-US" sz="2000" spc="-1" strike="noStrike">
                <a:latin typeface="Arial"/>
              </a:rPr>
              <a:t>h</a:t>
            </a:r>
            <a:r>
              <a:rPr b="0" lang="en-US" sz="2000" spc="-1" strike="noStrike">
                <a:latin typeface="Arial"/>
              </a:rPr>
              <a:t> </a:t>
            </a:r>
            <a:r>
              <a:rPr b="0" lang="en-US" sz="2000" spc="-1" strike="noStrike">
                <a:latin typeface="Arial"/>
              </a:rPr>
              <a:t>a</a:t>
            </a:r>
            <a:r>
              <a:rPr b="0" lang="en-US" sz="2000" spc="-1" strike="noStrike">
                <a:latin typeface="Arial"/>
              </a:rPr>
              <a:t> </a:t>
            </a:r>
            <a:r>
              <a:rPr b="0" lang="en-US" sz="2000" spc="-1" strike="noStrike">
                <a:latin typeface="Arial"/>
              </a:rPr>
              <a:t>f</a:t>
            </a:r>
            <a:r>
              <a:rPr b="0" lang="en-US" sz="2000" spc="-1" strike="noStrike">
                <a:latin typeface="Arial"/>
              </a:rPr>
              <a:t>o</a:t>
            </a:r>
            <a:r>
              <a:rPr b="0" lang="en-US" sz="2000" spc="-1" strike="noStrike">
                <a:latin typeface="Arial"/>
              </a:rPr>
              <a:t>c</a:t>
            </a:r>
            <a:r>
              <a:rPr b="0" lang="en-US" sz="2000" spc="-1" strike="noStrike">
                <a:latin typeface="Arial"/>
              </a:rPr>
              <a:t>u</a:t>
            </a:r>
            <a:r>
              <a:rPr b="0" lang="en-US" sz="2000" spc="-1" strike="noStrike">
                <a:latin typeface="Arial"/>
              </a:rPr>
              <a:t>s</a:t>
            </a:r>
            <a:r>
              <a:rPr b="0" lang="en-US" sz="2000" spc="-1" strike="noStrike">
                <a:latin typeface="Arial"/>
              </a:rPr>
              <a:t> </a:t>
            </a:r>
            <a:r>
              <a:rPr b="0" lang="en-US" sz="2000" spc="-1" strike="noStrike">
                <a:latin typeface="Arial"/>
              </a:rPr>
              <a:t>o</a:t>
            </a:r>
            <a:r>
              <a:rPr b="0" lang="en-US" sz="2000" spc="-1" strike="noStrike">
                <a:latin typeface="Arial"/>
              </a:rPr>
              <a:t>n</a:t>
            </a:r>
            <a:r>
              <a:rPr b="0" lang="en-US" sz="2000" spc="-1" strike="noStrike">
                <a:latin typeface="Arial"/>
              </a:rPr>
              <a:t> </a:t>
            </a:r>
            <a:r>
              <a:rPr b="0" lang="en-US" sz="2000" spc="-1" strike="noStrike">
                <a:latin typeface="Arial"/>
              </a:rPr>
              <a:t>n</a:t>
            </a:r>
            <a:r>
              <a:rPr b="0" lang="en-US" sz="2000" spc="-1" strike="noStrike">
                <a:latin typeface="Arial"/>
              </a:rPr>
              <a:t>a</a:t>
            </a:r>
            <a:r>
              <a:rPr b="0" lang="en-US" sz="2000" spc="-1" strike="noStrike">
                <a:latin typeface="Arial"/>
              </a:rPr>
              <a:t>t</a:t>
            </a:r>
            <a:r>
              <a:rPr b="0" lang="en-US" sz="2000" spc="-1" strike="noStrike">
                <a:latin typeface="Arial"/>
              </a:rPr>
              <a:t>u</a:t>
            </a:r>
            <a:r>
              <a:rPr b="0" lang="en-US" sz="2000" spc="-1" strike="noStrike">
                <a:latin typeface="Arial"/>
              </a:rPr>
              <a:t>r</a:t>
            </a:r>
            <a:r>
              <a:rPr b="0" lang="en-US" sz="2000" spc="-1" strike="noStrike">
                <a:latin typeface="Arial"/>
              </a:rPr>
              <a:t>a</a:t>
            </a:r>
            <a:r>
              <a:rPr b="0" lang="en-US" sz="2000" spc="-1" strike="noStrike">
                <a:latin typeface="Arial"/>
              </a:rPr>
              <a:t>l</a:t>
            </a:r>
            <a:r>
              <a:rPr b="0" lang="en-US" sz="2000" spc="-1" strike="noStrike">
                <a:latin typeface="Arial"/>
              </a:rPr>
              <a:t> </a:t>
            </a:r>
            <a:r>
              <a:rPr b="0" lang="en-US" sz="2000" spc="-1" strike="noStrike">
                <a:latin typeface="Arial"/>
              </a:rPr>
              <a:t>h</a:t>
            </a:r>
            <a:r>
              <a:rPr b="0" lang="en-US" sz="2000" spc="-1" strike="noStrike">
                <a:latin typeface="Arial"/>
              </a:rPr>
              <a:t>i</a:t>
            </a:r>
            <a:r>
              <a:rPr b="0" lang="en-US" sz="2000" spc="-1" strike="noStrike">
                <a:latin typeface="Arial"/>
              </a:rPr>
              <a:t>s</a:t>
            </a:r>
            <a:r>
              <a:rPr b="0" lang="en-US" sz="2000" spc="-1" strike="noStrike">
                <a:latin typeface="Arial"/>
              </a:rPr>
              <a:t>t</a:t>
            </a:r>
            <a:r>
              <a:rPr b="0" lang="en-US" sz="2000" spc="-1" strike="noStrike">
                <a:latin typeface="Arial"/>
              </a:rPr>
              <a:t>o</a:t>
            </a:r>
            <a:r>
              <a:rPr b="0" lang="en-US" sz="2000" spc="-1" strike="noStrike">
                <a:latin typeface="Arial"/>
              </a:rPr>
              <a:t>r</a:t>
            </a:r>
            <a:r>
              <a:rPr b="0" lang="en-US" sz="2000" spc="-1" strike="noStrike">
                <a:latin typeface="Arial"/>
              </a:rPr>
              <a:t>y</a:t>
            </a:r>
            <a:r>
              <a:rPr b="0" lang="en-US" sz="2000" spc="-1" strike="noStrike">
                <a:latin typeface="Arial"/>
              </a:rPr>
              <a:t> </a:t>
            </a:r>
            <a:r>
              <a:rPr b="0" lang="en-US" sz="2000" spc="-1" strike="noStrike">
                <a:latin typeface="Arial"/>
              </a:rPr>
              <a:t>q</a:t>
            </a:r>
            <a:r>
              <a:rPr b="0" lang="en-US" sz="2000" spc="-1" strike="noStrike">
                <a:latin typeface="Arial"/>
              </a:rPr>
              <a:t>u</a:t>
            </a:r>
            <a:r>
              <a:rPr b="0" lang="en-US" sz="2000" spc="-1" strike="noStrike">
                <a:latin typeface="Arial"/>
              </a:rPr>
              <a:t>e</a:t>
            </a:r>
            <a:r>
              <a:rPr b="0" lang="en-US" sz="2000" spc="-1" strike="noStrike">
                <a:latin typeface="Arial"/>
              </a:rPr>
              <a:t>s</a:t>
            </a:r>
            <a:r>
              <a:rPr b="0" lang="en-US" sz="2000" spc="-1" strike="noStrike">
                <a:latin typeface="Arial"/>
              </a:rPr>
              <a:t>t</a:t>
            </a:r>
            <a:r>
              <a:rPr b="0" lang="en-US" sz="2000" spc="-1" strike="noStrike">
                <a:latin typeface="Arial"/>
              </a:rPr>
              <a:t>i</a:t>
            </a:r>
            <a:r>
              <a:rPr b="0" lang="en-US" sz="2000" spc="-1" strike="noStrike">
                <a:latin typeface="Arial"/>
              </a:rPr>
              <a:t>o</a:t>
            </a:r>
            <a:r>
              <a:rPr b="0" lang="en-US" sz="2000" spc="-1" strike="noStrike">
                <a:latin typeface="Arial"/>
              </a:rPr>
              <a:t>n</a:t>
            </a:r>
            <a:r>
              <a:rPr b="0" lang="en-US" sz="2000" spc="-1" strike="noStrike">
                <a:latin typeface="Arial"/>
              </a:rPr>
              <a:t>s</a:t>
            </a:r>
            <a:r>
              <a:rPr b="0" lang="en-US" sz="2000" spc="-1" strike="noStrike">
                <a:latin typeface="Arial"/>
              </a:rPr>
              <a:t> </a:t>
            </a:r>
            <a:r>
              <a:rPr b="0" lang="en-US" sz="2000" spc="-1" strike="noStrike">
                <a:latin typeface="Arial"/>
              </a:rPr>
              <a:t>s</a:t>
            </a:r>
            <a:r>
              <a:rPr b="0" lang="en-US" sz="2000" spc="-1" strike="noStrike">
                <a:latin typeface="Arial"/>
              </a:rPr>
              <a:t>i</a:t>
            </a:r>
            <a:r>
              <a:rPr b="0" lang="en-US" sz="2000" spc="-1" strike="noStrike">
                <a:latin typeface="Arial"/>
              </a:rPr>
              <a:t>n</a:t>
            </a:r>
            <a:r>
              <a:rPr b="0" lang="en-US" sz="2000" spc="-1" strike="noStrike">
                <a:latin typeface="Arial"/>
              </a:rPr>
              <a:t>c</a:t>
            </a:r>
            <a:r>
              <a:rPr b="0" lang="en-US" sz="2000" spc="-1" strike="noStrike">
                <a:latin typeface="Arial"/>
              </a:rPr>
              <a:t>e</a:t>
            </a:r>
            <a:r>
              <a:rPr b="0" lang="en-US" sz="2000" spc="-1" strike="noStrike">
                <a:latin typeface="Arial"/>
              </a:rPr>
              <a:t> </a:t>
            </a:r>
            <a:r>
              <a:rPr b="0" lang="en-US" sz="2000" spc="-1" strike="noStrike">
                <a:latin typeface="Arial"/>
              </a:rPr>
              <a:t>w</a:t>
            </a:r>
            <a:r>
              <a:rPr b="0" lang="en-US" sz="2000" spc="-1" strike="noStrike">
                <a:latin typeface="Arial"/>
              </a:rPr>
              <a:t>e</a:t>
            </a:r>
            <a:r>
              <a:rPr b="0" lang="en-US" sz="2000" spc="-1" strike="noStrike">
                <a:latin typeface="Arial"/>
              </a:rPr>
              <a:t> </a:t>
            </a:r>
            <a:r>
              <a:rPr b="0" lang="en-US" sz="2000" spc="-1" strike="noStrike">
                <a:latin typeface="Arial"/>
              </a:rPr>
              <a:t>r</a:t>
            </a:r>
            <a:r>
              <a:rPr b="0" lang="en-US" sz="2000" spc="-1" strike="noStrike">
                <a:latin typeface="Arial"/>
              </a:rPr>
              <a:t> </a:t>
            </a:r>
            <a:r>
              <a:rPr b="0" lang="en-US" sz="2000" spc="-1" strike="noStrike">
                <a:latin typeface="Arial"/>
              </a:rPr>
              <a:t>h</a:t>
            </a:r>
            <a:r>
              <a:rPr b="0" lang="en-US" sz="2000" spc="-1" strike="noStrike">
                <a:latin typeface="Arial"/>
              </a:rPr>
              <a:t>e</a:t>
            </a:r>
            <a:r>
              <a:rPr b="0" lang="en-US" sz="2000" spc="-1" strike="noStrike">
                <a:latin typeface="Arial"/>
              </a:rPr>
              <a:t>r</a:t>
            </a:r>
            <a:r>
              <a:rPr b="0" lang="en-US" sz="2000" spc="-1" strike="noStrike">
                <a:latin typeface="Arial"/>
              </a:rPr>
              <a:t>e</a:t>
            </a:r>
            <a:r>
              <a:rPr b="0" lang="en-US" sz="2000" spc="-1" strike="noStrike">
                <a:latin typeface="Arial"/>
              </a:rPr>
              <a:t>.</a:t>
            </a:r>
            <a:endParaRPr b="0" lang="en-US" sz="2000" spc="-1" strike="noStrike">
              <a:latin typeface="Arial"/>
            </a:endParaRPr>
          </a:p>
        </p:txBody>
      </p:sp>
      <p:sp>
        <p:nvSpPr>
          <p:cNvPr id="465"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EE1377B1-7581-474B-861A-3FFB4DC8722A}"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895FD25-B5FE-40C0-9D66-0C94592C9F9F}" type="slidenum">
              <a:rPr b="0" lang="en-US" sz="1200" spc="-1" strike="noStrike">
                <a:solidFill>
                  <a:srgbClr val="000000"/>
                </a:solidFill>
                <a:latin typeface="Times New Roman"/>
                <a:ea typeface="ＭＳ Ｐゴシック"/>
              </a:rPr>
              <a:t>1</a:t>
            </a:fld>
            <a:endParaRPr b="0" lang="en-US" sz="1200" spc="-1" strike="noStrike">
              <a:latin typeface="Arial"/>
            </a:endParaRPr>
          </a:p>
        </p:txBody>
      </p:sp>
      <p:sp>
        <p:nvSpPr>
          <p:cNvPr id="467" name="PlaceHolder 2"/>
          <p:cNvSpPr>
            <a:spLocks noGrp="1"/>
          </p:cNvSpPr>
          <p:nvPr>
            <p:ph type="sldImg"/>
          </p:nvPr>
        </p:nvSpPr>
        <p:spPr>
          <a:xfrm>
            <a:off x="1143000" y="685800"/>
            <a:ext cx="4571280" cy="3428280"/>
          </a:xfrm>
          <a:prstGeom prst="rect">
            <a:avLst/>
          </a:prstGeom>
        </p:spPr>
      </p:sp>
      <p:sp>
        <p:nvSpPr>
          <p:cNvPr id="468" name="PlaceHolder 3"/>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Times New Roman"/>
              </a:rPr>
              <a:t>In the kind of work that interests us here at the Museum – we’re often dealing with vector points of species information and then related that to rasterized environmental variables – though of course we’re doing lots of other things too.</a:t>
            </a:r>
            <a:endParaRPr b="0" lang="en-US" sz="2000" spc="-1" strike="noStrike">
              <a:latin typeface="Arial"/>
            </a:endParaRPr>
          </a:p>
          <a:p>
            <a:pPr marL="216000" indent="-215640">
              <a:lnSpc>
                <a:spcPct val="100000"/>
              </a:lnSpc>
            </a:pPr>
            <a:r>
              <a:rPr b="0" lang="en-US" sz="2000" spc="-1" strike="noStrike">
                <a:latin typeface="Times New Roman"/>
              </a:rPr>
              <a:t>Where do our species distribution data come from? </a:t>
            </a:r>
            <a:endParaRPr b="0" lang="en-US" sz="2000" spc="-1" strike="noStrike">
              <a:latin typeface="Arial"/>
            </a:endParaRPr>
          </a:p>
          <a:p>
            <a:pPr marL="216000" indent="-215640">
              <a:lnSpc>
                <a:spcPct val="100000"/>
              </a:lnSpc>
            </a:pPr>
            <a:r>
              <a:rPr b="0" lang="en-US" sz="2000" spc="-1" strike="noStrike">
                <a:latin typeface="Times New Roman"/>
              </a:rPr>
              <a:t>Today we’ll be doing a field survey of our own this afternoon with GPS units and smartphones  - and carry forward our important discussion about error in these datasets – and how they can lead to sampling bias etc later on in analyses. </a:t>
            </a:r>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9D2B8C95-D1B9-454F-9130-5F765A325078}" type="slidenum">
              <a:rPr b="0" lang="en-US" sz="1200" spc="-1" strike="noStrike">
                <a:solidFill>
                  <a:srgbClr val="000000"/>
                </a:solidFill>
                <a:latin typeface="Times New Roman"/>
                <a:ea typeface="ＭＳ Ｐゴシック"/>
              </a:rPr>
              <a:t>1</a:t>
            </a:fld>
            <a:endParaRPr b="0" lang="en-US" sz="1200" spc="-1" strike="noStrike">
              <a:latin typeface="Arial"/>
            </a:endParaRPr>
          </a:p>
        </p:txBody>
      </p:sp>
      <p:sp>
        <p:nvSpPr>
          <p:cNvPr id="470" name="PlaceHolder 2"/>
          <p:cNvSpPr>
            <a:spLocks noGrp="1"/>
          </p:cNvSpPr>
          <p:nvPr>
            <p:ph type="sldImg"/>
          </p:nvPr>
        </p:nvSpPr>
        <p:spPr>
          <a:xfrm>
            <a:off x="1143000" y="685800"/>
            <a:ext cx="4571280" cy="3428280"/>
          </a:xfrm>
          <a:prstGeom prst="rect">
            <a:avLst/>
          </a:prstGeom>
        </p:spPr>
      </p:sp>
      <p:sp>
        <p:nvSpPr>
          <p:cNvPr id="471" name="PlaceHolder 3"/>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959A7F17-0656-49FB-B58D-B48690574BA1}" type="slidenum">
              <a:rPr b="0" lang="en-US" sz="1200" spc="-1" strike="noStrike">
                <a:solidFill>
                  <a:srgbClr val="000000"/>
                </a:solidFill>
                <a:latin typeface="Times New Roman"/>
                <a:ea typeface="ＭＳ Ｐゴシック"/>
              </a:rPr>
              <a:t>1</a:t>
            </a:fld>
            <a:endParaRPr b="0" lang="en-US" sz="1200" spc="-1" strike="noStrike">
              <a:latin typeface="Arial"/>
            </a:endParaRPr>
          </a:p>
        </p:txBody>
      </p:sp>
      <p:sp>
        <p:nvSpPr>
          <p:cNvPr id="473" name="PlaceHolder 2"/>
          <p:cNvSpPr>
            <a:spLocks noGrp="1"/>
          </p:cNvSpPr>
          <p:nvPr>
            <p:ph type="sldImg"/>
          </p:nvPr>
        </p:nvSpPr>
        <p:spPr>
          <a:xfrm>
            <a:off x="1143000" y="685800"/>
            <a:ext cx="4571280" cy="3428280"/>
          </a:xfrm>
          <a:prstGeom prst="rect">
            <a:avLst/>
          </a:prstGeom>
        </p:spPr>
      </p:sp>
      <p:sp>
        <p:nvSpPr>
          <p:cNvPr id="474" name="PlaceHolder 3"/>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ea typeface="ＭＳ Ｐゴシック"/>
              </a:rPr>
              <a:t>I didn’t want to end today without a very brief discussion about remote sensing because its such an important method for how we get environmental variables of interest – and the process by which we get these variables includes a lot of potential sources of error that are important to know about at the outset of any project.</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ea typeface="ＭＳ Ｐゴシック"/>
              </a:rPr>
              <a:t>Remote sensing can be defined in different ways. The most general definition is “acquiring information about an object without physical contact.” For our purposes, it is a technology for sampling reflected and emitted electromagnetic radiation of features on the Earth’s land surface, oceans, and atmosphere. Some people include the use of sound waves in the definition of remote sensing, but we will stick to electromagnetic radiation.</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6D19632-2744-48BE-8197-BBEBF63EA885}" type="slidenum">
              <a:rPr b="0" lang="en-US" sz="1200" spc="-1" strike="noStrike">
                <a:latin typeface="Myriad Pro"/>
              </a:rPr>
              <a:t>1</a:t>
            </a:fld>
            <a:endParaRPr b="0" lang="en-US" sz="1200" spc="-1" strike="noStrike">
              <a:latin typeface="Arial"/>
            </a:endParaRPr>
          </a:p>
        </p:txBody>
      </p:sp>
      <p:sp>
        <p:nvSpPr>
          <p:cNvPr id="395" name="PlaceHolder 2"/>
          <p:cNvSpPr>
            <a:spLocks noGrp="1"/>
          </p:cNvSpPr>
          <p:nvPr>
            <p:ph type="sldImg"/>
          </p:nvPr>
        </p:nvSpPr>
        <p:spPr>
          <a:xfrm>
            <a:off x="1143000" y="685800"/>
            <a:ext cx="4571280" cy="3428280"/>
          </a:xfrm>
          <a:prstGeom prst="rect">
            <a:avLst/>
          </a:prstGeom>
        </p:spPr>
      </p:sp>
      <p:sp>
        <p:nvSpPr>
          <p:cNvPr id="396" name="PlaceHolder 3"/>
          <p:cNvSpPr>
            <a:spLocks noGrp="1"/>
          </p:cNvSpPr>
          <p:nvPr>
            <p:ph type="body"/>
          </p:nvPr>
        </p:nvSpPr>
        <p:spPr>
          <a:xfrm>
            <a:off x="685800" y="4343400"/>
            <a:ext cx="5485680" cy="4114080"/>
          </a:xfrm>
          <a:prstGeom prst="rect">
            <a:avLst/>
          </a:prstGeom>
        </p:spPr>
        <p:txBody>
          <a:bodyPr lIns="0" rIns="0" tIns="0" bIns="0"/>
          <a:p>
            <a:pPr marL="228600" indent="-227880">
              <a:lnSpc>
                <a:spcPct val="100000"/>
              </a:lnSpc>
            </a:pPr>
            <a:r>
              <a:rPr b="0" lang="en-US" sz="2000" spc="-1" strike="noStrike">
                <a:latin typeface="Arial"/>
              </a:rPr>
              <a:t>A lot of the power of GIS has to do with layering – or being able to stack several datasets on top of one another, related by geography.</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r>
              <a:rPr b="0" lang="en-US" sz="2000" spc="-1" strike="noStrike">
                <a:latin typeface="Arial"/>
              </a:rPr>
              <a:t>NOTES: The figure shows how gap analysis was applied to identify biodiversity conservation gaps at the Podocarpus National Park in the southern Andes, Ecuador (</a:t>
            </a:r>
            <a:r>
              <a:rPr b="1" i="1" lang="en-US" sz="2000" spc="-1" strike="noStrike">
                <a:latin typeface="Arial"/>
              </a:rPr>
              <a:t>Echavarria et al. 1994</a:t>
            </a:r>
            <a:r>
              <a:rPr b="0" lang="en-US" sz="2000" spc="-1" strike="noStrike">
                <a:latin typeface="Arial"/>
              </a:rPr>
              <a:t>). As shown in the figure, gap analysis consists of four basic steps:</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buClr>
                <a:srgbClr val="000000"/>
              </a:buClr>
              <a:buFont typeface="StarSymbol"/>
              <a:buAutoNum type="arabicPeriod"/>
            </a:pPr>
            <a:r>
              <a:rPr b="0" lang="en-US" sz="2000" spc="-1" strike="noStrike">
                <a:latin typeface="Arial"/>
              </a:rPr>
              <a:t> </a:t>
            </a:r>
            <a:r>
              <a:rPr b="0" lang="en-US" sz="2000" spc="-1" strike="noStrike">
                <a:latin typeface="Arial"/>
              </a:rPr>
              <a:t>Map natural assemblages of biotic communities (such as plant or coral cover).</a:t>
            </a:r>
            <a:endParaRPr b="0" lang="en-US" sz="2000" spc="-1" strike="noStrike">
              <a:latin typeface="Arial"/>
            </a:endParaRPr>
          </a:p>
          <a:p>
            <a:pPr marL="228600" indent="-227880">
              <a:lnSpc>
                <a:spcPct val="100000"/>
              </a:lnSpc>
              <a:buClr>
                <a:srgbClr val="000000"/>
              </a:buClr>
              <a:buFont typeface="StarSymbol"/>
              <a:buAutoNum type="arabicPeriod"/>
            </a:pPr>
            <a:r>
              <a:rPr b="0" lang="en-US" sz="2000" spc="-1" strike="noStrike">
                <a:latin typeface="Arial"/>
              </a:rPr>
              <a:t> </a:t>
            </a:r>
            <a:r>
              <a:rPr b="0" lang="en-US" sz="2000" spc="-1" strike="noStrike">
                <a:latin typeface="Arial"/>
              </a:rPr>
              <a:t>Map the predicted distributions of key biodiversity elements, such as species that breed or use the habitat for an important part of their life history.</a:t>
            </a:r>
            <a:endParaRPr b="0" lang="en-US" sz="2000" spc="-1" strike="noStrike">
              <a:latin typeface="Arial"/>
            </a:endParaRPr>
          </a:p>
          <a:p>
            <a:pPr marL="228600" indent="-227880">
              <a:lnSpc>
                <a:spcPct val="100000"/>
              </a:lnSpc>
              <a:buClr>
                <a:srgbClr val="000000"/>
              </a:buClr>
              <a:buFont typeface="StarSymbol"/>
              <a:buAutoNum type="arabicPeriod"/>
            </a:pPr>
            <a:r>
              <a:rPr b="0" lang="en-US" sz="800" spc="-1" strike="noStrike">
                <a:latin typeface="Arial"/>
              </a:rPr>
              <a:t> </a:t>
            </a:r>
            <a:r>
              <a:rPr b="0" lang="en-US" sz="800" spc="-1" strike="noStrike">
                <a:latin typeface="Arial"/>
              </a:rPr>
              <a:t>Map the managed areas</a:t>
            </a:r>
            <a:endParaRPr b="0" lang="en-US" sz="8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Permanence of protection</a:t>
            </a:r>
            <a:endParaRPr b="0" lang="en-US" sz="10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Amount of the tract protected</a:t>
            </a:r>
            <a:endParaRPr b="0" lang="en-US" sz="10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Inclusiveness of the protection</a:t>
            </a:r>
            <a:endParaRPr b="0" lang="en-US" sz="1000" spc="-1" strike="noStrike">
              <a:latin typeface="Arial"/>
            </a:endParaRPr>
          </a:p>
          <a:p>
            <a:pPr marL="685800" indent="-227880">
              <a:lnSpc>
                <a:spcPct val="100000"/>
              </a:lnSpc>
            </a:pPr>
            <a:r>
              <a:rPr b="0" lang="en-US" sz="1000" spc="-1" strike="noStrike">
                <a:latin typeface="Arial"/>
              </a:rPr>
              <a:t>  </a:t>
            </a:r>
            <a:r>
              <a:rPr b="0" lang="en-US" sz="1000" spc="-1" strike="noStrike">
                <a:latin typeface="Arial"/>
              </a:rPr>
              <a:t>- Type of management program</a:t>
            </a:r>
            <a:endParaRPr b="0" lang="en-US" sz="1000" spc="-1" strike="noStrike">
              <a:latin typeface="Arial"/>
            </a:endParaRPr>
          </a:p>
          <a:p>
            <a:pPr marL="228600" indent="-227880">
              <a:lnSpc>
                <a:spcPct val="100000"/>
              </a:lnSpc>
              <a:buClr>
                <a:srgbClr val="000000"/>
              </a:buClr>
              <a:buFont typeface="StarSymbol"/>
              <a:buAutoNum type="arabicPeriod" startAt="4"/>
            </a:pPr>
            <a:r>
              <a:rPr b="0" lang="en-US" sz="3200" spc="-1" strike="noStrike">
                <a:latin typeface="Times New Roman"/>
              </a:rPr>
              <a:t> </a:t>
            </a:r>
            <a:r>
              <a:rPr b="0" lang="en-US" sz="3200" spc="-1" strike="noStrike">
                <a:latin typeface="Times New Roman"/>
              </a:rPr>
              <a:t>Identify gaps in existing biodiversity protection</a:t>
            </a:r>
            <a:endParaRPr b="0" lang="en-US" sz="3200" spc="-1" strike="noStrike">
              <a:latin typeface="Arial"/>
            </a:endParaRPr>
          </a:p>
          <a:p>
            <a:pPr>
              <a:lnSpc>
                <a:spcPct val="100000"/>
              </a:lnSpc>
            </a:pPr>
            <a:endParaRPr b="0" lang="en-US" sz="3200" spc="-1" strike="noStrike">
              <a:latin typeface="Arial"/>
            </a:endParaRPr>
          </a:p>
          <a:p>
            <a:pPr marL="228600" indent="-227880">
              <a:lnSpc>
                <a:spcPct val="100000"/>
              </a:lnSpc>
            </a:pPr>
            <a:r>
              <a:rPr b="0" lang="en-US" sz="2000" spc="-1" strike="noStrike">
                <a:latin typeface="Times New Roman"/>
              </a:rPr>
              <a:t>DISCUSSION POINTS: After going over the process, students are encouraged to consider some potential limitations of gap analysis. </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r>
              <a:rPr b="0" lang="en-US" sz="2000" spc="-1" strike="noStrike">
                <a:latin typeface="Times New Roman"/>
              </a:rPr>
              <a:t>POTENTIAL RESPONSES: These could include: The analysis p</a:t>
            </a:r>
            <a:r>
              <a:rPr b="0" lang="en-US" sz="1400" spc="-1" strike="noStrike">
                <a:latin typeface="Times New Roman"/>
              </a:rPr>
              <a:t>resumes that vegetation cover can predict vertebrate distribution accurately. It also assumes predicted vertebrate distribution will be a good surrogate for diversity in other groups. </a:t>
            </a:r>
            <a:endParaRPr b="0" lang="en-US" sz="1400" spc="-1" strike="noStrike">
              <a:latin typeface="Arial"/>
            </a:endParaRPr>
          </a:p>
          <a:p>
            <a:pPr marL="228600" indent="-227880">
              <a:lnSpc>
                <a:spcPct val="100000"/>
              </a:lnSpc>
            </a:pPr>
            <a:endParaRPr b="0" lang="en-US" sz="1400" spc="-1" strike="noStrike">
              <a:latin typeface="Arial"/>
            </a:endParaRPr>
          </a:p>
          <a:p>
            <a:pPr marL="228600" indent="-227880">
              <a:lnSpc>
                <a:spcPct val="100000"/>
              </a:lnSpc>
            </a:pPr>
            <a:r>
              <a:rPr b="1" i="1" lang="en-US" sz="2000" spc="-1" strike="noStrike">
                <a:latin typeface="Times New Roman"/>
              </a:rPr>
              <a:t>REFERENCE: Fernando R. Echavarria, Ph.D.Sunil Narumalani, Ph.D.Yingchun Zhou, M.S. 1994. </a:t>
            </a:r>
            <a:r>
              <a:rPr b="1" lang="en-US" sz="2000" spc="-1" strike="noStrike">
                <a:latin typeface="Times New Roman"/>
              </a:rPr>
              <a:t>GAP ANALYSIS OF THE MONTANA FORESTS OF PODOCARPUS NATIONAL PARK, ECUADOR.</a:t>
            </a:r>
            <a:endParaRPr b="0" lang="en-US" sz="2000" spc="-1" strike="noStrike">
              <a:latin typeface="Arial"/>
            </a:endParaRPr>
          </a:p>
          <a:p>
            <a:pPr marL="228600" indent="-227880">
              <a:lnSpc>
                <a:spcPct val="100000"/>
              </a:lnSpc>
            </a:pPr>
            <a:r>
              <a:rPr b="0" i="1" lang="en-US" sz="2000" spc="-1" strike="noStrike">
                <a:latin typeface="Times New Roman"/>
              </a:rPr>
              <a:t>GIS/LIS (1994): 235-244.</a:t>
            </a: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a:p>
            <a:pPr marL="228600" indent="-227880">
              <a:lnSpc>
                <a:spcPct val="100000"/>
              </a:lnSpc>
            </a:pP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1143000" y="685800"/>
            <a:ext cx="4571280" cy="3428280"/>
          </a:xfrm>
          <a:prstGeom prst="rect">
            <a:avLst/>
          </a:prstGeom>
        </p:spPr>
      </p:sp>
      <p:sp>
        <p:nvSpPr>
          <p:cNvPr id="398"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This list is a bit out of date - </a:t>
            </a:r>
            <a:endParaRPr b="0" lang="en-US" sz="2000" spc="-1" strike="noStrike">
              <a:latin typeface="Arial"/>
            </a:endParaRPr>
          </a:p>
        </p:txBody>
      </p:sp>
      <p:sp>
        <p:nvSpPr>
          <p:cNvPr id="399"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7F019FA-83C2-47F5-9B07-E70561483586}"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1143000" y="685800"/>
            <a:ext cx="4571280" cy="3428280"/>
          </a:xfrm>
          <a:prstGeom prst="rect">
            <a:avLst/>
          </a:prstGeom>
        </p:spPr>
      </p:sp>
      <p:sp>
        <p:nvSpPr>
          <p:cNvPr id="401"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Basic topics that are really the foundation you need to do any spatially explicit analyses.- with a focus on natural history questions</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And another theme today will be sources of bias and error that you need to think about throughout any spatially explicit analysis, because the errors don’t just go away when you represent reality in the computer – they’re still there and they carry through your analysis. </a:t>
            </a:r>
            <a:endParaRPr b="0" lang="en-US" sz="2000" spc="-1" strike="noStrike">
              <a:latin typeface="Arial"/>
            </a:endParaRPr>
          </a:p>
        </p:txBody>
      </p:sp>
      <p:sp>
        <p:nvSpPr>
          <p:cNvPr id="402"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9811E08-827E-47AB-8648-70DAA10EE105}"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1143000" y="685800"/>
            <a:ext cx="4571280" cy="3428280"/>
          </a:xfrm>
          <a:prstGeom prst="rect">
            <a:avLst/>
          </a:prstGeom>
        </p:spPr>
      </p:sp>
      <p:sp>
        <p:nvSpPr>
          <p:cNvPr id="404"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latin typeface="Arial"/>
              </a:rPr>
              <a:t>Need to simplify the real world.</a:t>
            </a:r>
            <a:endParaRPr b="0" lang="en-US" sz="2000" spc="-1" strike="noStrike">
              <a:latin typeface="Arial"/>
            </a:endParaRPr>
          </a:p>
          <a:p>
            <a:pPr marL="216000" indent="-216000">
              <a:lnSpc>
                <a:spcPct val="100000"/>
              </a:lnSpc>
            </a:pPr>
            <a:r>
              <a:rPr b="0" lang="en-US" sz="2000" spc="-1" strike="noStrike">
                <a:latin typeface="Arial"/>
              </a:rPr>
              <a:t>The two fundamental ways of representing geography are discrete objects an continuous fields. Discrete objects represent the geographic world as objects with well-defined boundaries in otherwise empty space. Continuous fields represent the real world as a finite number of variables, each one defined at every possible position.</a:t>
            </a:r>
            <a:endParaRPr b="0" lang="en-US" sz="2000" spc="-1" strike="noStrike">
              <a:latin typeface="Arial"/>
            </a:endParaRPr>
          </a:p>
          <a:p>
            <a:pPr marL="216000" indent="-216000">
              <a:lnSpc>
                <a:spcPct val="100000"/>
              </a:lnSpc>
            </a:pPr>
            <a:r>
              <a:rPr b="0" lang="en-US" sz="2000" spc="-1" strike="noStrike">
                <a:latin typeface="Arial"/>
              </a:rPr>
              <a:t>Each is more related to a data model (raster or vector – but its not exactly one to one)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I’ll go over each one in a minute in more detail, but first I want you understand that we do this to simplify reality and then analyze it.</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05"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3CB6D7E-35BD-4440-9334-1ECFD09768C9}" type="slidenum">
              <a:rPr b="0" lang="en-US" sz="1200" spc="-1" strike="noStrike">
                <a:solidFill>
                  <a:srgbClr val="000000"/>
                </a:solidFill>
                <a:latin typeface="Myriad Pro"/>
                <a:ea typeface="+mn-ea"/>
              </a:rPr>
              <a:t>1</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5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5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1" descr=""/>
          <p:cNvPicPr/>
          <p:nvPr/>
        </p:nvPicPr>
        <p:blipFill>
          <a:blip r:embed="rId2"/>
          <a:srcRect l="1854" t="0" r="0" b="0"/>
          <a:stretch/>
        </p:blipFill>
        <p:spPr>
          <a:xfrm>
            <a:off x="0" y="0"/>
            <a:ext cx="9143280" cy="639000"/>
          </a:xfrm>
          <a:prstGeom prst="rect">
            <a:avLst/>
          </a:prstGeom>
          <a:ln>
            <a:noFill/>
          </a:ln>
        </p:spPr>
      </p:pic>
      <p:pic>
        <p:nvPicPr>
          <p:cNvPr id="1" name="Picture 8" descr=""/>
          <p:cNvPicPr/>
          <p:nvPr/>
        </p:nvPicPr>
        <p:blipFill>
          <a:blip r:embed="rId3"/>
          <a:stretch/>
        </p:blipFill>
        <p:spPr>
          <a:xfrm>
            <a:off x="0" y="0"/>
            <a:ext cx="9143280" cy="6857280"/>
          </a:xfrm>
          <a:prstGeom prst="rect">
            <a:avLst/>
          </a:prstGeom>
          <a:ln>
            <a:noFill/>
          </a:ln>
        </p:spPr>
      </p:pic>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Picture 1" descr=""/>
          <p:cNvPicPr/>
          <p:nvPr/>
        </p:nvPicPr>
        <p:blipFill>
          <a:blip r:embed="rId2"/>
          <a:srcRect l="1854" t="0" r="0" b="0"/>
          <a:stretch/>
        </p:blipFill>
        <p:spPr>
          <a:xfrm>
            <a:off x="0" y="0"/>
            <a:ext cx="9143280" cy="639000"/>
          </a:xfrm>
          <a:prstGeom prst="rect">
            <a:avLst/>
          </a:prstGeom>
          <a:ln>
            <a:noFill/>
          </a:ln>
        </p:spPr>
      </p:pic>
      <p:sp>
        <p:nvSpPr>
          <p:cNvPr id="41"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2"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9" name="Picture 1" descr=""/>
          <p:cNvPicPr/>
          <p:nvPr/>
        </p:nvPicPr>
        <p:blipFill>
          <a:blip r:embed="rId2"/>
          <a:srcRect l="1854" t="0" r="0" b="0"/>
          <a:stretch/>
        </p:blipFill>
        <p:spPr>
          <a:xfrm>
            <a:off x="0" y="0"/>
            <a:ext cx="9143280" cy="639000"/>
          </a:xfrm>
          <a:prstGeom prst="rect">
            <a:avLst/>
          </a:prstGeom>
          <a:ln>
            <a:noFill/>
          </a:ln>
        </p:spPr>
      </p:pic>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8" name="Picture 1" descr=""/>
          <p:cNvPicPr/>
          <p:nvPr/>
        </p:nvPicPr>
        <p:blipFill>
          <a:blip r:embed="rId2"/>
          <a:srcRect l="1854" t="0" r="0" b="0"/>
          <a:stretch/>
        </p:blipFill>
        <p:spPr>
          <a:xfrm>
            <a:off x="0" y="0"/>
            <a:ext cx="9143280" cy="639000"/>
          </a:xfrm>
          <a:prstGeom prst="rect">
            <a:avLst/>
          </a:prstGeom>
          <a:ln>
            <a:noFill/>
          </a:ln>
        </p:spPr>
      </p:pic>
      <p:sp>
        <p:nvSpPr>
          <p:cNvPr id="119"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20"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wmf"/><Relationship Id="rId3" Type="http://schemas.openxmlformats.org/officeDocument/2006/relationships/slideLayout" Target="../slideLayouts/slideLayout2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13.xml"/><Relationship Id="rId7"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25.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hyperlink" Target="https://thetruesize.com/" TargetMode="External"/><Relationship Id="rId7"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25.xml"/><Relationship Id="rId4" Type="http://schemas.openxmlformats.org/officeDocument/2006/relationships/notesSlide" Target="../notesSlides/notesSlide38.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tif"/><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1235520" y="4230360"/>
            <a:ext cx="7376400" cy="513720"/>
          </a:xfrm>
          <a:prstGeom prst="rect">
            <a:avLst/>
          </a:prstGeom>
          <a:noFill/>
          <a:ln>
            <a:noFill/>
          </a:ln>
        </p:spPr>
        <p:style>
          <a:lnRef idx="0"/>
          <a:fillRef idx="0"/>
          <a:effectRef idx="0"/>
          <a:fontRef idx="minor"/>
        </p:style>
        <p:txBody>
          <a:bodyPr lIns="90000" rIns="90000" tIns="45000" bIns="45000"/>
          <a:p>
            <a:pPr>
              <a:lnSpc>
                <a:spcPct val="100000"/>
              </a:lnSpc>
              <a:spcBef>
                <a:spcPts val="479"/>
              </a:spcBef>
            </a:pPr>
            <a:r>
              <a:rPr b="0" lang="en-US" sz="2400" spc="-1" strike="noStrike">
                <a:solidFill>
                  <a:srgbClr val="ffffff"/>
                </a:solidFill>
                <a:latin typeface="Myriad Pro"/>
                <a:ea typeface="ＭＳ Ｐゴシック"/>
              </a:rPr>
              <a:t>Peter Galante</a:t>
            </a:r>
            <a:endParaRPr b="0" lang="en-US" sz="2400" spc="-1" strike="noStrike">
              <a:latin typeface="Arial"/>
            </a:endParaRPr>
          </a:p>
          <a:p>
            <a:pPr>
              <a:lnSpc>
                <a:spcPct val="100000"/>
              </a:lnSpc>
              <a:spcBef>
                <a:spcPts val="479"/>
              </a:spcBef>
            </a:pPr>
            <a:r>
              <a:rPr b="0" lang="en-US" sz="2400" spc="-1" strike="noStrike">
                <a:solidFill>
                  <a:srgbClr val="ffffff"/>
                </a:solidFill>
                <a:latin typeface="Myriad Pro"/>
                <a:ea typeface="ＭＳ Ｐゴシック"/>
              </a:rPr>
              <a:t>Biodiversity Informatics Specialist</a:t>
            </a:r>
            <a:endParaRPr b="0" lang="en-US" sz="2400" spc="-1" strike="noStrike">
              <a:latin typeface="Arial"/>
            </a:endParaRPr>
          </a:p>
          <a:p>
            <a:pPr>
              <a:lnSpc>
                <a:spcPct val="100000"/>
              </a:lnSpc>
              <a:spcBef>
                <a:spcPts val="479"/>
              </a:spcBef>
            </a:pPr>
            <a:r>
              <a:rPr b="0" lang="en-US" sz="2400" spc="-1" strike="noStrike">
                <a:solidFill>
                  <a:srgbClr val="ffffff"/>
                </a:solidFill>
                <a:latin typeface="Myriad Pro"/>
                <a:ea typeface="ＭＳ Ｐゴシック"/>
              </a:rPr>
              <a:t>Center for Biodiversity and Conservation</a:t>
            </a:r>
            <a:endParaRPr b="0" lang="en-US" sz="2400" spc="-1" strike="noStrike">
              <a:latin typeface="Arial"/>
            </a:endParaRPr>
          </a:p>
          <a:p>
            <a:pPr>
              <a:lnSpc>
                <a:spcPct val="100000"/>
              </a:lnSpc>
              <a:spcBef>
                <a:spcPts val="479"/>
              </a:spcBef>
            </a:pPr>
            <a:r>
              <a:rPr b="0" lang="en-US" sz="2400" spc="-1" strike="noStrike">
                <a:solidFill>
                  <a:srgbClr val="ffffff"/>
                </a:solidFill>
                <a:latin typeface="Myriad Pro"/>
                <a:ea typeface="ＭＳ Ｐゴシック"/>
              </a:rPr>
              <a:t>American Museum of Natural History</a:t>
            </a: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164" name="CustomShape 2"/>
          <p:cNvSpPr/>
          <p:nvPr/>
        </p:nvSpPr>
        <p:spPr>
          <a:xfrm>
            <a:off x="1235520" y="2157480"/>
            <a:ext cx="7557480" cy="11422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4400" spc="-1" strike="noStrike">
                <a:solidFill>
                  <a:srgbClr val="ffffff"/>
                </a:solidFill>
                <a:latin typeface="Myriad Pro"/>
                <a:ea typeface="ＭＳ Ｐゴシック"/>
              </a:rPr>
              <a:t>Introduction to Geographic Information Systems</a:t>
            </a:r>
            <a:endParaRPr b="0" lang="en-US" sz="44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457200" y="639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Vector - Discrete Objects</a:t>
            </a:r>
            <a:endParaRPr b="0" lang="en-US" sz="4400" spc="-1" strike="noStrike">
              <a:latin typeface="Arial"/>
            </a:endParaRPr>
          </a:p>
        </p:txBody>
      </p:sp>
      <p:sp>
        <p:nvSpPr>
          <p:cNvPr id="188"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imes new roman"/>
                <a:ea typeface="ＭＳ Ｐゴシック"/>
              </a:rPr>
              <a:t>Discrete objects</a:t>
            </a:r>
            <a:endParaRPr b="0" lang="en-US" sz="3200" spc="-1" strike="noStrike">
              <a:latin typeface="Arial"/>
            </a:endParaRPr>
          </a:p>
          <a:p>
            <a:pPr lvl="1" marL="743040" indent="-285120">
              <a:lnSpc>
                <a:spcPct val="100000"/>
              </a:lnSpc>
              <a:spcBef>
                <a:spcPts val="400"/>
              </a:spcBef>
              <a:buClr>
                <a:srgbClr val="1f497d"/>
              </a:buClr>
              <a:buFont typeface="Arial"/>
              <a:buChar char="–"/>
            </a:pPr>
            <a:r>
              <a:rPr b="0" lang="en-US" sz="2000" spc="-1" strike="noStrike">
                <a:solidFill>
                  <a:srgbClr val="1f497d"/>
                </a:solidFill>
                <a:latin typeface="Times new roman"/>
                <a:ea typeface="ＭＳ Ｐゴシック"/>
              </a:rPr>
              <a:t>Represents the geographic world as objects with well-defined boundaries in otherwise empty space</a:t>
            </a:r>
            <a:endParaRPr b="0" lang="en-US" sz="2000" spc="-1" strike="noStrike">
              <a:latin typeface="Arial"/>
            </a:endParaRPr>
          </a:p>
        </p:txBody>
      </p:sp>
      <p:sp>
        <p:nvSpPr>
          <p:cNvPr id="189" name="CustomShape 3"/>
          <p:cNvSpPr/>
          <p:nvPr/>
        </p:nvSpPr>
        <p:spPr>
          <a:xfrm>
            <a:off x="1459800" y="5394960"/>
            <a:ext cx="6586560" cy="12178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Times new roman"/>
                <a:ea typeface="DejaVu Sans"/>
              </a:rPr>
              <a:t>Bears are easily conceived as discrete objects, maintaining their identity as objects through time and surrounded by empty space. </a:t>
            </a:r>
            <a:endParaRPr b="0" lang="en-US" sz="2000" spc="-1" strike="noStrike">
              <a:latin typeface="Arial"/>
            </a:endParaRPr>
          </a:p>
          <a:p>
            <a:pPr>
              <a:lnSpc>
                <a:spcPct val="100000"/>
              </a:lnSpc>
            </a:pPr>
            <a:r>
              <a:rPr b="0" lang="en-US" sz="1400" spc="-1" strike="noStrike">
                <a:solidFill>
                  <a:srgbClr val="000000"/>
                </a:solidFill>
                <a:latin typeface="Times new roman"/>
                <a:ea typeface="DejaVu Sans"/>
              </a:rPr>
              <a:t>(Alaskan Brown Bear diorama at the American Museum of Natural History)</a:t>
            </a:r>
            <a:endParaRPr b="0" lang="en-US" sz="1400" spc="-1" strike="noStrike">
              <a:latin typeface="Arial"/>
            </a:endParaRPr>
          </a:p>
        </p:txBody>
      </p:sp>
      <p:pic>
        <p:nvPicPr>
          <p:cNvPr id="190" name="" descr=""/>
          <p:cNvPicPr/>
          <p:nvPr/>
        </p:nvPicPr>
        <p:blipFill>
          <a:blip r:embed="rId1"/>
          <a:stretch/>
        </p:blipFill>
        <p:spPr>
          <a:xfrm>
            <a:off x="2651760" y="2887200"/>
            <a:ext cx="3291480" cy="246852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 descr=""/>
          <p:cNvPicPr/>
          <p:nvPr/>
        </p:nvPicPr>
        <p:blipFill>
          <a:blip r:embed="rId1"/>
          <a:stretch/>
        </p:blipFill>
        <p:spPr>
          <a:xfrm>
            <a:off x="4206240" y="2377440"/>
            <a:ext cx="2743200" cy="2743200"/>
          </a:xfrm>
          <a:prstGeom prst="rect">
            <a:avLst/>
          </a:prstGeom>
          <a:ln>
            <a:noFill/>
          </a:ln>
        </p:spPr>
      </p:pic>
      <p:sp>
        <p:nvSpPr>
          <p:cNvPr id="192" name="CustomShape 1"/>
          <p:cNvSpPr/>
          <p:nvPr/>
        </p:nvSpPr>
        <p:spPr>
          <a:xfrm>
            <a:off x="457200" y="639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Vector</a:t>
            </a:r>
            <a:r>
              <a:rPr b="0" lang="en-US" sz="4400" spc="-1" strike="noStrike">
                <a:solidFill>
                  <a:srgbClr val="000000"/>
                </a:solidFill>
                <a:latin typeface="Myriad Pro"/>
                <a:ea typeface="ＭＳ Ｐゴシック"/>
              </a:rPr>
              <a:t> </a:t>
            </a:r>
            <a:r>
              <a:rPr b="0" lang="en-US" sz="4400" spc="-1" strike="noStrike">
                <a:solidFill>
                  <a:srgbClr val="000000"/>
                </a:solidFill>
                <a:latin typeface="Times new roman"/>
                <a:ea typeface="ＭＳ Ｐゴシック"/>
              </a:rPr>
              <a:t>Data</a:t>
            </a:r>
            <a:endParaRPr b="0" lang="en-US" sz="4400" spc="-1" strike="noStrike">
              <a:latin typeface="Arial"/>
            </a:endParaRPr>
          </a:p>
        </p:txBody>
      </p:sp>
      <p:sp>
        <p:nvSpPr>
          <p:cNvPr id="193" name="CustomShape 2"/>
          <p:cNvSpPr/>
          <p:nvPr/>
        </p:nvSpPr>
        <p:spPr>
          <a:xfrm>
            <a:off x="214200" y="1502640"/>
            <a:ext cx="3809160" cy="3441600"/>
          </a:xfrm>
          <a:prstGeom prst="rect">
            <a:avLst/>
          </a:prstGeom>
          <a:noFill/>
          <a:ln>
            <a:noFill/>
          </a:ln>
        </p:spPr>
        <p:style>
          <a:lnRef idx="0"/>
          <a:fillRef idx="0"/>
          <a:effectRef idx="0"/>
          <a:fontRef idx="minor"/>
        </p:style>
        <p:txBody>
          <a:bodyPr lIns="90000" rIns="90000" tIns="45000" bIns="45000"/>
          <a:p>
            <a:pPr marL="457200" indent="-456480">
              <a:lnSpc>
                <a:spcPct val="100000"/>
              </a:lnSpc>
            </a:pPr>
            <a:r>
              <a:rPr b="0" lang="en-US" sz="2200" spc="-1" strike="noStrike">
                <a:solidFill>
                  <a:srgbClr val="000000"/>
                </a:solidFill>
                <a:latin typeface="Times new roman"/>
                <a:ea typeface="ＭＳ Ｐゴシック"/>
              </a:rPr>
              <a:t>- Vector data represents features as </a:t>
            </a:r>
            <a:r>
              <a:rPr b="0" i="1" lang="en-US" sz="2200" spc="-1" strike="noStrike">
                <a:solidFill>
                  <a:srgbClr val="000000"/>
                </a:solidFill>
                <a:latin typeface="Times new roman"/>
                <a:ea typeface="ＭＳ Ｐゴシック"/>
              </a:rPr>
              <a:t>points</a:t>
            </a:r>
            <a:r>
              <a:rPr b="0" lang="en-US" sz="2200" spc="-1" strike="noStrike">
                <a:solidFill>
                  <a:srgbClr val="000000"/>
                </a:solidFill>
                <a:latin typeface="Times new roman"/>
                <a:ea typeface="ＭＳ Ｐゴシック"/>
              </a:rPr>
              <a:t>, </a:t>
            </a:r>
            <a:r>
              <a:rPr b="0" i="1" lang="en-US" sz="2200" spc="-1" strike="noStrike">
                <a:solidFill>
                  <a:srgbClr val="000000"/>
                </a:solidFill>
                <a:latin typeface="Times new roman"/>
                <a:ea typeface="ＭＳ Ｐゴシック"/>
              </a:rPr>
              <a:t>lines</a:t>
            </a:r>
            <a:r>
              <a:rPr b="0" lang="en-US" sz="2200" spc="-1" strike="noStrike">
                <a:solidFill>
                  <a:srgbClr val="000000"/>
                </a:solidFill>
                <a:latin typeface="Times new roman"/>
                <a:ea typeface="ＭＳ Ｐゴシック"/>
              </a:rPr>
              <a:t>, and </a:t>
            </a:r>
            <a:r>
              <a:rPr b="0" i="1" lang="en-US" sz="2200" spc="-1" strike="noStrike">
                <a:solidFill>
                  <a:srgbClr val="000000"/>
                </a:solidFill>
                <a:latin typeface="Times new roman"/>
                <a:ea typeface="ＭＳ Ｐゴシック"/>
              </a:rPr>
              <a:t>polygons</a:t>
            </a:r>
            <a:r>
              <a:rPr b="0" lang="en-US" sz="2200" spc="-1" strike="noStrike">
                <a:solidFill>
                  <a:srgbClr val="000000"/>
                </a:solidFill>
                <a:latin typeface="Times new roman"/>
                <a:ea typeface="ＭＳ Ｐゴシック"/>
              </a:rPr>
              <a:t>. </a:t>
            </a:r>
            <a:endParaRPr b="0" lang="en-US" sz="2200" spc="-1" strike="noStrike">
              <a:latin typeface="Arial"/>
            </a:endParaRPr>
          </a:p>
          <a:p>
            <a:pPr marL="457200" indent="-456480">
              <a:lnSpc>
                <a:spcPct val="100000"/>
              </a:lnSpc>
            </a:pPr>
            <a:r>
              <a:rPr b="0" lang="en-US" sz="2200" spc="-1" strike="noStrike">
                <a:solidFill>
                  <a:srgbClr val="000000"/>
                </a:solidFill>
                <a:latin typeface="Times new roman"/>
                <a:ea typeface="ＭＳ Ｐゴシック"/>
              </a:rPr>
              <a:t>- It is best applied to discrete </a:t>
            </a:r>
            <a:endParaRPr b="0" lang="en-US" sz="2200" spc="-1" strike="noStrike">
              <a:latin typeface="Arial"/>
            </a:endParaRPr>
          </a:p>
          <a:p>
            <a:pPr marL="457200" indent="-456480">
              <a:lnSpc>
                <a:spcPct val="100000"/>
              </a:lnSpc>
            </a:pPr>
            <a:r>
              <a:rPr b="0" lang="en-US" sz="2200" spc="-1" strike="noStrike">
                <a:solidFill>
                  <a:srgbClr val="000000"/>
                </a:solidFill>
                <a:latin typeface="Times new roman"/>
                <a:ea typeface="ＭＳ Ｐゴシック"/>
              </a:rPr>
              <a:t>	</a:t>
            </a:r>
            <a:r>
              <a:rPr b="0" lang="en-US" sz="2200" spc="-1" strike="noStrike">
                <a:solidFill>
                  <a:srgbClr val="000000"/>
                </a:solidFill>
                <a:latin typeface="Times new roman"/>
                <a:ea typeface="ＭＳ Ｐゴシック"/>
              </a:rPr>
              <a:t>objects with defined shapes </a:t>
            </a:r>
            <a:endParaRPr b="0" lang="en-US" sz="2200" spc="-1" strike="noStrike">
              <a:latin typeface="Arial"/>
            </a:endParaRPr>
          </a:p>
          <a:p>
            <a:pPr marL="457200" indent="-456480">
              <a:lnSpc>
                <a:spcPct val="100000"/>
              </a:lnSpc>
            </a:pPr>
            <a:r>
              <a:rPr b="0" lang="en-US" sz="2200" spc="-1" strike="noStrike">
                <a:solidFill>
                  <a:srgbClr val="000000"/>
                </a:solidFill>
                <a:latin typeface="Times new roman"/>
                <a:ea typeface="ＭＳ Ｐゴシック"/>
              </a:rPr>
              <a:t>	</a:t>
            </a:r>
            <a:r>
              <a:rPr b="0" lang="en-US" sz="2200" spc="-1" strike="noStrike">
                <a:solidFill>
                  <a:srgbClr val="000000"/>
                </a:solidFill>
                <a:latin typeface="Times new roman"/>
                <a:ea typeface="ＭＳ Ｐゴシック"/>
              </a:rPr>
              <a:t>and boundaries.</a:t>
            </a:r>
            <a:endParaRPr b="0" lang="en-US" sz="2200" spc="-1" strike="noStrike">
              <a:latin typeface="Arial"/>
            </a:endParaRPr>
          </a:p>
          <a:p>
            <a:pPr marL="457200" indent="-456480">
              <a:lnSpc>
                <a:spcPct val="100000"/>
              </a:lnSpc>
            </a:pPr>
            <a:r>
              <a:rPr b="0" lang="en-US" sz="2200" spc="-1" strike="noStrike">
                <a:solidFill>
                  <a:srgbClr val="000000"/>
                </a:solidFill>
                <a:latin typeface="Times new roman"/>
                <a:ea typeface="DejaVu Sans"/>
              </a:rPr>
              <a:t>- It is tied with tabular data </a:t>
            </a:r>
            <a:endParaRPr b="0" lang="en-US" sz="2200" spc="-1" strike="noStrike">
              <a:latin typeface="Arial"/>
            </a:endParaRPr>
          </a:p>
          <a:p>
            <a:pPr marL="457200" indent="-456480">
              <a:lnSpc>
                <a:spcPct val="100000"/>
              </a:lnSpc>
            </a:pPr>
            <a:endParaRPr b="0" lang="en-US" sz="2200" spc="-1" strike="noStrike">
              <a:latin typeface="Arial"/>
            </a:endParaRPr>
          </a:p>
        </p:txBody>
      </p:sp>
      <p:sp>
        <p:nvSpPr>
          <p:cNvPr id="194" name="CustomShape 3"/>
          <p:cNvSpPr/>
          <p:nvPr/>
        </p:nvSpPr>
        <p:spPr>
          <a:xfrm>
            <a:off x="720" y="4389120"/>
            <a:ext cx="4114080" cy="152316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479"/>
              </a:spcBef>
              <a:buClr>
                <a:srgbClr val="000000"/>
              </a:buClr>
              <a:buFont typeface="Arial"/>
              <a:buChar char="•"/>
            </a:pPr>
            <a:r>
              <a:rPr b="0" lang="en-US" sz="2400" spc="-1" strike="noStrike">
                <a:solidFill>
                  <a:srgbClr val="000000"/>
                </a:solidFill>
                <a:latin typeface="Times new roman"/>
                <a:ea typeface="DejaVu Sans"/>
              </a:rPr>
              <a:t>Examples include:</a:t>
            </a:r>
            <a:endParaRPr b="0" lang="en-US" sz="2400" spc="-1" strike="noStrike">
              <a:latin typeface="Arial"/>
            </a:endParaRPr>
          </a:p>
          <a:p>
            <a:pPr lvl="1" marL="743040" indent="-285120">
              <a:lnSpc>
                <a:spcPct val="100000"/>
              </a:lnSpc>
              <a:spcBef>
                <a:spcPts val="320"/>
              </a:spcBef>
              <a:buClr>
                <a:srgbClr val="000000"/>
              </a:buClr>
              <a:buFont typeface="Courier New"/>
              <a:buChar char="o"/>
            </a:pPr>
            <a:r>
              <a:rPr b="0" lang="en-US" sz="1600" spc="-1" strike="noStrike">
                <a:solidFill>
                  <a:srgbClr val="000000"/>
                </a:solidFill>
                <a:latin typeface="Times new roman"/>
                <a:ea typeface="DejaVu Sans"/>
              </a:rPr>
              <a:t>GPS points from radio telemetry</a:t>
            </a:r>
            <a:endParaRPr b="0" lang="en-US" sz="1600" spc="-1" strike="noStrike">
              <a:latin typeface="Arial"/>
            </a:endParaRPr>
          </a:p>
          <a:p>
            <a:pPr lvl="1" marL="743040" indent="-285120">
              <a:lnSpc>
                <a:spcPct val="100000"/>
              </a:lnSpc>
              <a:spcBef>
                <a:spcPts val="320"/>
              </a:spcBef>
              <a:buClr>
                <a:srgbClr val="000000"/>
              </a:buClr>
              <a:buFont typeface="Courier New"/>
              <a:buChar char="o"/>
            </a:pPr>
            <a:r>
              <a:rPr b="0" lang="en-US" sz="1600" spc="-1" strike="noStrike">
                <a:solidFill>
                  <a:srgbClr val="000000"/>
                </a:solidFill>
                <a:latin typeface="Times new roman"/>
                <a:ea typeface="DejaVu Sans"/>
              </a:rPr>
              <a:t>Roads</a:t>
            </a:r>
            <a:endParaRPr b="0" lang="en-US" sz="1600" spc="-1" strike="noStrike">
              <a:latin typeface="Arial"/>
            </a:endParaRPr>
          </a:p>
          <a:p>
            <a:pPr lvl="1" marL="743040" indent="-285120">
              <a:lnSpc>
                <a:spcPct val="100000"/>
              </a:lnSpc>
              <a:spcBef>
                <a:spcPts val="320"/>
              </a:spcBef>
              <a:buClr>
                <a:srgbClr val="000000"/>
              </a:buClr>
              <a:buFont typeface="Courier New"/>
              <a:buChar char="o"/>
            </a:pPr>
            <a:r>
              <a:rPr b="0" lang="en-US" sz="1600" spc="-1" strike="noStrike">
                <a:solidFill>
                  <a:srgbClr val="000000"/>
                </a:solidFill>
                <a:latin typeface="Times new roman"/>
                <a:ea typeface="DejaVu Sans"/>
              </a:rPr>
              <a:t>Protected areas</a:t>
            </a:r>
            <a:endParaRPr b="0" lang="en-US" sz="1600" spc="-1" strike="noStrike">
              <a:latin typeface="Arial"/>
            </a:endParaRPr>
          </a:p>
          <a:p>
            <a:pPr marL="743040" indent="-285120">
              <a:lnSpc>
                <a:spcPct val="100000"/>
              </a:lnSpc>
              <a:spcBef>
                <a:spcPts val="320"/>
              </a:spcBef>
            </a:pPr>
            <a:endParaRPr b="0" lang="en-US" sz="1600" spc="-1" strike="noStrike">
              <a:latin typeface="Arial"/>
            </a:endParaRPr>
          </a:p>
        </p:txBody>
      </p:sp>
      <p:pic>
        <p:nvPicPr>
          <p:cNvPr id="195" name="" descr=""/>
          <p:cNvPicPr/>
          <p:nvPr/>
        </p:nvPicPr>
        <p:blipFill>
          <a:blip r:embed="rId2"/>
          <a:stretch/>
        </p:blipFill>
        <p:spPr>
          <a:xfrm>
            <a:off x="6425640" y="731520"/>
            <a:ext cx="2626920" cy="2626920"/>
          </a:xfrm>
          <a:prstGeom prst="rect">
            <a:avLst/>
          </a:prstGeom>
          <a:ln>
            <a:noFill/>
          </a:ln>
        </p:spPr>
      </p:pic>
      <p:pic>
        <p:nvPicPr>
          <p:cNvPr id="196" name="" descr=""/>
          <p:cNvPicPr/>
          <p:nvPr/>
        </p:nvPicPr>
        <p:blipFill>
          <a:blip r:embed="rId3"/>
          <a:stretch/>
        </p:blipFill>
        <p:spPr>
          <a:xfrm>
            <a:off x="3840480" y="4754880"/>
            <a:ext cx="4110840" cy="193356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457200" y="639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Raster - Continuous Fields</a:t>
            </a:r>
            <a:endParaRPr b="0" lang="en-US" sz="4400" spc="-1" strike="noStrike">
              <a:latin typeface="Arial"/>
            </a:endParaRPr>
          </a:p>
        </p:txBody>
      </p:sp>
      <p:pic>
        <p:nvPicPr>
          <p:cNvPr id="198" name="" descr=""/>
          <p:cNvPicPr/>
          <p:nvPr/>
        </p:nvPicPr>
        <p:blipFill>
          <a:blip r:embed="rId1"/>
          <a:stretch/>
        </p:blipFill>
        <p:spPr>
          <a:xfrm>
            <a:off x="3566160" y="2820960"/>
            <a:ext cx="5303520" cy="3750120"/>
          </a:xfrm>
          <a:prstGeom prst="rect">
            <a:avLst/>
          </a:prstGeom>
          <a:ln>
            <a:noFill/>
          </a:ln>
        </p:spPr>
      </p:pic>
      <p:sp>
        <p:nvSpPr>
          <p:cNvPr id="199"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imes new roman"/>
                <a:ea typeface="ＭＳ Ｐゴシック"/>
              </a:rPr>
              <a:t>Continuous fields</a:t>
            </a:r>
            <a:endParaRPr b="0" lang="en-US" sz="3200" spc="-1" strike="noStrike">
              <a:latin typeface="Arial"/>
            </a:endParaRPr>
          </a:p>
          <a:p>
            <a:pPr lvl="1" marL="743040" indent="-285120">
              <a:lnSpc>
                <a:spcPct val="100000"/>
              </a:lnSpc>
              <a:spcBef>
                <a:spcPts val="400"/>
              </a:spcBef>
              <a:buClr>
                <a:srgbClr val="1f497d"/>
              </a:buClr>
              <a:buFont typeface="Arial"/>
              <a:buChar char="–"/>
            </a:pPr>
            <a:r>
              <a:rPr b="0" lang="en-US" sz="2000" spc="-1" strike="noStrike">
                <a:solidFill>
                  <a:srgbClr val="1f497d"/>
                </a:solidFill>
                <a:latin typeface="Times new roman"/>
                <a:ea typeface="ＭＳ Ｐゴシック"/>
              </a:rPr>
              <a:t>Represents the real world as a finite number of variables, each one defined at every possible position.</a:t>
            </a:r>
            <a:endParaRPr b="0" lang="en-US" sz="20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imes new roman"/>
                <a:ea typeface="ＭＳ Ｐゴシック"/>
              </a:rPr>
              <a:t>E.g. a Digital Elevation Model</a:t>
            </a:r>
            <a:endParaRPr b="0" lang="en-US" sz="3200" spc="-1" strike="noStrike">
              <a:latin typeface="Arial"/>
            </a:endParaRPr>
          </a:p>
          <a:p>
            <a:pPr>
              <a:lnSpc>
                <a:spcPct val="100000"/>
              </a:lnSpc>
            </a:pPr>
            <a:endParaRPr b="0" lang="en-US" sz="32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457200" y="639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Raster Data</a:t>
            </a:r>
            <a:endParaRPr b="0" lang="en-US" sz="4400" spc="-1" strike="noStrike">
              <a:latin typeface="Arial"/>
            </a:endParaRPr>
          </a:p>
        </p:txBody>
      </p:sp>
      <p:pic>
        <p:nvPicPr>
          <p:cNvPr id="201" name="" descr=""/>
          <p:cNvPicPr/>
          <p:nvPr/>
        </p:nvPicPr>
        <p:blipFill>
          <a:blip r:embed="rId1"/>
          <a:stretch/>
        </p:blipFill>
        <p:spPr>
          <a:xfrm>
            <a:off x="6277320" y="699480"/>
            <a:ext cx="2866680" cy="2866680"/>
          </a:xfrm>
          <a:prstGeom prst="rect">
            <a:avLst/>
          </a:prstGeom>
          <a:ln>
            <a:noFill/>
          </a:ln>
        </p:spPr>
      </p:pic>
      <p:sp>
        <p:nvSpPr>
          <p:cNvPr id="202" name="CustomShape 2"/>
          <p:cNvSpPr/>
          <p:nvPr/>
        </p:nvSpPr>
        <p:spPr>
          <a:xfrm>
            <a:off x="300600" y="1763280"/>
            <a:ext cx="6780960" cy="3776760"/>
          </a:xfrm>
          <a:prstGeom prst="rect">
            <a:avLst/>
          </a:prstGeom>
          <a:noFill/>
          <a:ln>
            <a:noFill/>
          </a:ln>
        </p:spPr>
        <p:style>
          <a:lnRef idx="0"/>
          <a:fillRef idx="0"/>
          <a:effectRef idx="0"/>
          <a:fontRef idx="minor"/>
        </p:style>
        <p:txBody>
          <a:bodyPr lIns="90000" rIns="90000" tIns="45000" bIns="45000"/>
          <a:p>
            <a:pPr marL="457200" indent="-456480">
              <a:lnSpc>
                <a:spcPct val="100000"/>
              </a:lnSpc>
            </a:pPr>
            <a:r>
              <a:rPr b="0" lang="en-US" sz="2200" spc="-1" strike="noStrike">
                <a:solidFill>
                  <a:srgbClr val="000000"/>
                </a:solidFill>
                <a:latin typeface="Times new roman"/>
                <a:ea typeface="ＭＳ Ｐゴシック"/>
              </a:rPr>
              <a:t>A raster model represents the world as a surface that is divided into a regular grid of cells, each of which are assigned a value. </a:t>
            </a:r>
            <a:endParaRPr b="0" lang="en-US" sz="2200" spc="-1" strike="noStrike">
              <a:latin typeface="Arial"/>
            </a:endParaRPr>
          </a:p>
          <a:p>
            <a:pPr marL="457200" indent="-456480">
              <a:lnSpc>
                <a:spcPct val="100000"/>
              </a:lnSpc>
            </a:pPr>
            <a:endParaRPr b="0" lang="en-US" sz="2200" spc="-1" strike="noStrike">
              <a:latin typeface="Arial"/>
            </a:endParaRPr>
          </a:p>
          <a:p>
            <a:pPr marL="457200" indent="-456480">
              <a:lnSpc>
                <a:spcPct val="100000"/>
              </a:lnSpc>
            </a:pPr>
            <a:endParaRPr b="0" lang="en-US" sz="2200" spc="-1" strike="noStrike">
              <a:latin typeface="Arial"/>
            </a:endParaRPr>
          </a:p>
          <a:p>
            <a:pPr marL="457200" indent="-456480">
              <a:lnSpc>
                <a:spcPct val="100000"/>
              </a:lnSpc>
            </a:pPr>
            <a:r>
              <a:rPr b="0" lang="en-US" sz="2200" spc="-1" strike="noStrike">
                <a:solidFill>
                  <a:srgbClr val="000000"/>
                </a:solidFill>
                <a:latin typeface="Times new roman"/>
                <a:ea typeface="ＭＳ Ｐゴシック"/>
              </a:rPr>
              <a:t>Raster data includes images and grids. </a:t>
            </a:r>
            <a:endParaRPr b="0" lang="en-US" sz="2200" spc="-1" strike="noStrike">
              <a:latin typeface="Arial"/>
            </a:endParaRPr>
          </a:p>
          <a:p>
            <a:pPr marL="457200" indent="-456480">
              <a:lnSpc>
                <a:spcPct val="100000"/>
              </a:lnSpc>
            </a:pPr>
            <a:r>
              <a:rPr b="0" lang="en-US" sz="2200" spc="-1" strike="noStrike">
                <a:solidFill>
                  <a:srgbClr val="000000"/>
                </a:solidFill>
                <a:latin typeface="Times new roman"/>
                <a:ea typeface="ＭＳ Ｐゴシック"/>
              </a:rPr>
              <a:t>	</a:t>
            </a:r>
            <a:r>
              <a:rPr b="0" lang="en-US" sz="2200" spc="-1" strike="noStrike">
                <a:solidFill>
                  <a:srgbClr val="000000"/>
                </a:solidFill>
                <a:latin typeface="Times new roman"/>
                <a:ea typeface="ＭＳ Ｐゴシック"/>
              </a:rPr>
              <a:t>aerial photograph, a satellite image, </a:t>
            </a:r>
            <a:endParaRPr b="0" lang="en-US" sz="2200" spc="-1" strike="noStrike">
              <a:latin typeface="Arial"/>
            </a:endParaRPr>
          </a:p>
          <a:p>
            <a:pPr marL="457200" indent="-456480">
              <a:lnSpc>
                <a:spcPct val="100000"/>
              </a:lnSpc>
            </a:pPr>
            <a:r>
              <a:rPr b="0" lang="en-US" sz="2200" spc="-1" strike="noStrike">
                <a:solidFill>
                  <a:srgbClr val="000000"/>
                </a:solidFill>
                <a:latin typeface="Times new roman"/>
                <a:ea typeface="ＭＳ Ｐゴシック"/>
              </a:rPr>
              <a:t>	</a:t>
            </a:r>
            <a:r>
              <a:rPr b="0" lang="en-US" sz="2200" spc="-1" strike="noStrike">
                <a:solidFill>
                  <a:srgbClr val="000000"/>
                </a:solidFill>
                <a:latin typeface="Times new roman"/>
                <a:ea typeface="ＭＳ Ｐゴシック"/>
              </a:rPr>
              <a:t>or a scanned map, are often used </a:t>
            </a:r>
            <a:endParaRPr b="0" lang="en-US" sz="2200" spc="-1" strike="noStrike">
              <a:latin typeface="Arial"/>
            </a:endParaRPr>
          </a:p>
          <a:p>
            <a:pPr marL="457200" indent="-456480">
              <a:lnSpc>
                <a:spcPct val="100000"/>
              </a:lnSpc>
            </a:pPr>
            <a:r>
              <a:rPr b="0" lang="en-US" sz="2200" spc="-1" strike="noStrike">
                <a:solidFill>
                  <a:srgbClr val="000000"/>
                </a:solidFill>
                <a:latin typeface="Times new roman"/>
                <a:ea typeface="ＭＳ Ｐゴシック"/>
              </a:rPr>
              <a:t>	</a:t>
            </a:r>
            <a:r>
              <a:rPr b="0" lang="en-US" sz="2200" spc="-1" strike="noStrike">
                <a:solidFill>
                  <a:srgbClr val="000000"/>
                </a:solidFill>
                <a:latin typeface="Times new roman"/>
                <a:ea typeface="ＭＳ Ｐゴシック"/>
              </a:rPr>
              <a:t>for generating raster datasets.</a:t>
            </a:r>
            <a:endParaRPr b="0" lang="en-US" sz="2200" spc="-1" strike="noStrike">
              <a:latin typeface="Arial"/>
            </a:endParaRPr>
          </a:p>
          <a:p>
            <a:pPr marL="457200" indent="-456480">
              <a:lnSpc>
                <a:spcPct val="100000"/>
              </a:lnSpc>
            </a:pPr>
            <a:endParaRPr b="0" lang="en-US" sz="2200" spc="-1" strike="noStrike">
              <a:latin typeface="Arial"/>
            </a:endParaRPr>
          </a:p>
          <a:p>
            <a:pPr marL="457200" indent="-456480">
              <a:lnSpc>
                <a:spcPct val="100000"/>
              </a:lnSpc>
            </a:pPr>
            <a:endParaRPr b="0" lang="en-US" sz="2200" spc="-1" strike="noStrike">
              <a:latin typeface="Arial"/>
            </a:endParaRPr>
          </a:p>
        </p:txBody>
      </p:sp>
      <p:pic>
        <p:nvPicPr>
          <p:cNvPr id="203" name="" descr=""/>
          <p:cNvPicPr/>
          <p:nvPr/>
        </p:nvPicPr>
        <p:blipFill>
          <a:blip r:embed="rId2"/>
          <a:stretch/>
        </p:blipFill>
        <p:spPr>
          <a:xfrm>
            <a:off x="784080" y="4846320"/>
            <a:ext cx="2690640" cy="1902600"/>
          </a:xfrm>
          <a:prstGeom prst="rect">
            <a:avLst/>
          </a:prstGeom>
          <a:ln>
            <a:noFill/>
          </a:ln>
        </p:spPr>
      </p:pic>
      <p:pic>
        <p:nvPicPr>
          <p:cNvPr id="204" name="" descr=""/>
          <p:cNvPicPr/>
          <p:nvPr/>
        </p:nvPicPr>
        <p:blipFill>
          <a:blip r:embed="rId3"/>
          <a:stretch/>
        </p:blipFill>
        <p:spPr>
          <a:xfrm>
            <a:off x="5029200" y="3474720"/>
            <a:ext cx="3200400" cy="3200400"/>
          </a:xfrm>
          <a:prstGeom prst="rect">
            <a:avLst/>
          </a:prstGeom>
          <a:ln>
            <a:noFill/>
          </a:ln>
        </p:spPr>
      </p:pic>
      <p:sp>
        <p:nvSpPr>
          <p:cNvPr id="205" name="TextShape 3"/>
          <p:cNvSpPr txBox="1"/>
          <p:nvPr/>
        </p:nvSpPr>
        <p:spPr>
          <a:xfrm>
            <a:off x="5486400" y="3494160"/>
            <a:ext cx="712440" cy="346320"/>
          </a:xfrm>
          <a:prstGeom prst="rect">
            <a:avLst/>
          </a:prstGeom>
          <a:noFill/>
          <a:ln>
            <a:noFill/>
          </a:ln>
        </p:spPr>
        <p:txBody>
          <a:bodyPr lIns="90000" rIns="90000" tIns="45000" bIns="45000"/>
          <a:p>
            <a:r>
              <a:rPr b="0" lang="en-US" sz="1800" spc="-1" strike="noStrike">
                <a:latin typeface="Arial"/>
              </a:rPr>
              <a:t>River</a:t>
            </a:r>
            <a:endParaRPr b="0" lang="en-US" sz="1800" spc="-1" strike="noStrike">
              <a:latin typeface="Arial"/>
            </a:endParaRPr>
          </a:p>
        </p:txBody>
      </p:sp>
      <p:sp>
        <p:nvSpPr>
          <p:cNvPr id="206" name="Line 4"/>
          <p:cNvSpPr/>
          <p:nvPr/>
        </p:nvSpPr>
        <p:spPr>
          <a:xfrm>
            <a:off x="5669280" y="3749040"/>
            <a:ext cx="182880" cy="274320"/>
          </a:xfrm>
          <a:prstGeom prst="line">
            <a:avLst/>
          </a:prstGeom>
          <a:ln>
            <a:solidFill>
              <a:srgbClr val="000000"/>
            </a:solidFill>
          </a:ln>
        </p:spPr>
        <p:style>
          <a:lnRef idx="0"/>
          <a:fillRef idx="0"/>
          <a:effectRef idx="0"/>
          <a:fontRef idx="minor"/>
        </p:style>
      </p:sp>
      <p:sp>
        <p:nvSpPr>
          <p:cNvPr id="207" name="TextShape 5"/>
          <p:cNvSpPr txBox="1"/>
          <p:nvPr/>
        </p:nvSpPr>
        <p:spPr>
          <a:xfrm>
            <a:off x="7347960" y="4682880"/>
            <a:ext cx="790200" cy="346320"/>
          </a:xfrm>
          <a:prstGeom prst="rect">
            <a:avLst/>
          </a:prstGeom>
          <a:noFill/>
          <a:ln>
            <a:noFill/>
          </a:ln>
        </p:spPr>
        <p:txBody>
          <a:bodyPr lIns="90000" rIns="90000" tIns="45000" bIns="45000"/>
          <a:p>
            <a:r>
              <a:rPr b="0" lang="en-US" sz="1800" spc="-1" strike="noStrike">
                <a:latin typeface="Arial"/>
              </a:rPr>
              <a:t>Grass</a:t>
            </a:r>
            <a:endParaRPr b="0" lang="en-US" sz="1800" spc="-1" strike="noStrike">
              <a:latin typeface="Arial"/>
            </a:endParaRPr>
          </a:p>
        </p:txBody>
      </p:sp>
      <p:sp>
        <p:nvSpPr>
          <p:cNvPr id="208" name="TextShape 6"/>
          <p:cNvSpPr txBox="1"/>
          <p:nvPr/>
        </p:nvSpPr>
        <p:spPr>
          <a:xfrm>
            <a:off x="7132320" y="4023360"/>
            <a:ext cx="755280" cy="346320"/>
          </a:xfrm>
          <a:prstGeom prst="rect">
            <a:avLst/>
          </a:prstGeom>
          <a:noFill/>
          <a:ln>
            <a:noFill/>
          </a:ln>
        </p:spPr>
        <p:txBody>
          <a:bodyPr lIns="90000" rIns="90000" tIns="45000" bIns="45000"/>
          <a:p>
            <a:r>
              <a:rPr b="0" lang="en-US" sz="1800" spc="-1" strike="noStrike">
                <a:latin typeface="Arial"/>
              </a:rPr>
              <a:t>Trees</a:t>
            </a:r>
            <a:endParaRPr b="0" lang="en-US" sz="1800" spc="-1" strike="noStrike">
              <a:latin typeface="Arial"/>
            </a:endParaRPr>
          </a:p>
        </p:txBody>
      </p:sp>
      <p:sp>
        <p:nvSpPr>
          <p:cNvPr id="209" name="TextShape 7"/>
          <p:cNvSpPr txBox="1"/>
          <p:nvPr/>
        </p:nvSpPr>
        <p:spPr>
          <a:xfrm>
            <a:off x="5086080" y="4666320"/>
            <a:ext cx="674640" cy="346320"/>
          </a:xfrm>
          <a:prstGeom prst="rect">
            <a:avLst/>
          </a:prstGeom>
          <a:noFill/>
          <a:ln>
            <a:noFill/>
          </a:ln>
        </p:spPr>
        <p:txBody>
          <a:bodyPr lIns="90000" rIns="90000" tIns="45000" bIns="45000"/>
          <a:p>
            <a:r>
              <a:rPr b="0" lang="en-US" sz="1800" spc="-1" strike="noStrike">
                <a:latin typeface="Arial"/>
              </a:rPr>
              <a:t>Lake</a:t>
            </a:r>
            <a:endParaRPr b="0" lang="en-US" sz="1800" spc="-1" strike="noStrike">
              <a:latin typeface="Arial"/>
            </a:endParaRPr>
          </a:p>
        </p:txBody>
      </p:sp>
      <p:sp>
        <p:nvSpPr>
          <p:cNvPr id="210" name="Line 8"/>
          <p:cNvSpPr/>
          <p:nvPr/>
        </p:nvSpPr>
        <p:spPr>
          <a:xfrm>
            <a:off x="5669280" y="4846320"/>
            <a:ext cx="274320" cy="91440"/>
          </a:xfrm>
          <a:prstGeom prst="line">
            <a:avLst/>
          </a:prstGeom>
          <a:ln>
            <a:solidFill>
              <a:srgbClr val="000000"/>
            </a:solidFill>
          </a:ln>
        </p:spPr>
        <p:style>
          <a:lnRef idx="0"/>
          <a:fillRef idx="0"/>
          <a:effectRef idx="0"/>
          <a:fontRef idx="minor"/>
        </p:style>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457200" y="639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Resolution</a:t>
            </a:r>
            <a:endParaRPr b="0" lang="en-US" sz="4400" spc="-1" strike="noStrike">
              <a:latin typeface="Arial"/>
            </a:endParaRPr>
          </a:p>
        </p:txBody>
      </p:sp>
      <p:graphicFrame>
        <p:nvGraphicFramePr>
          <p:cNvPr id="212" name="Table 2"/>
          <p:cNvGraphicFramePr/>
          <p:nvPr/>
        </p:nvGraphicFramePr>
        <p:xfrm>
          <a:off x="457200" y="1744200"/>
          <a:ext cx="8228880" cy="2331360"/>
        </p:xfrm>
        <a:graphic>
          <a:graphicData uri="http://schemas.openxmlformats.org/drawingml/2006/table">
            <a:tbl>
              <a:tblPr/>
              <a:tblGrid>
                <a:gridCol w="3504960"/>
                <a:gridCol w="4724280"/>
              </a:tblGrid>
              <a:tr h="586080">
                <a:tc>
                  <a:txBody>
                    <a:bodyPr/>
                    <a:p>
                      <a:pPr algn="ctr">
                        <a:lnSpc>
                          <a:spcPct val="100000"/>
                        </a:lnSpc>
                      </a:pPr>
                      <a:r>
                        <a:rPr b="1" lang="en-US" sz="3200" spc="-1" strike="noStrike">
                          <a:solidFill>
                            <a:srgbClr val="ffffff"/>
                          </a:solidFill>
                          <a:latin typeface="Times new roman"/>
                        </a:rPr>
                        <a:t>RASTER</a:t>
                      </a:r>
                      <a:endParaRPr b="0" lang="en-US" sz="3200" spc="-1" strike="noStrike">
                        <a:latin typeface="Times new roman"/>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b="1" lang="en-US" sz="3200" spc="-1" strike="noStrike">
                          <a:solidFill>
                            <a:srgbClr val="ffffff"/>
                          </a:solidFill>
                          <a:latin typeface="Times new roman"/>
                        </a:rPr>
                        <a:t>VECTOR</a:t>
                      </a:r>
                      <a:endParaRPr b="0" lang="en-US" sz="3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1745640">
                <a:tc>
                  <a:txBody>
                    <a:bodyPr/>
                    <a:p>
                      <a:pPr>
                        <a:lnSpc>
                          <a:spcPct val="100000"/>
                        </a:lnSpc>
                      </a:pPr>
                      <a:r>
                        <a:rPr b="0" lang="en-US" sz="2800" spc="-1" strike="noStrike">
                          <a:solidFill>
                            <a:srgbClr val="000000"/>
                          </a:solidFill>
                          <a:latin typeface="Times new roman"/>
                        </a:rPr>
                        <a:t>Resolution is explicit in the size of the grid cells / pixels</a:t>
                      </a:r>
                      <a:endParaRPr b="0" lang="en-US" sz="2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2800" spc="-1" strike="noStrike">
                          <a:solidFill>
                            <a:srgbClr val="000000"/>
                          </a:solidFill>
                          <a:latin typeface="times new roman"/>
                        </a:rPr>
                        <a:t>Resolution is difficult to define and therefore typically poorly defined (not rigorous)</a:t>
                      </a:r>
                      <a:endParaRPr b="0" lang="en-US" sz="2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pic>
        <p:nvPicPr>
          <p:cNvPr id="213" name="" descr=""/>
          <p:cNvPicPr/>
          <p:nvPr/>
        </p:nvPicPr>
        <p:blipFill>
          <a:blip r:embed="rId1"/>
          <a:stretch/>
        </p:blipFill>
        <p:spPr>
          <a:xfrm>
            <a:off x="790920" y="3749040"/>
            <a:ext cx="2866680" cy="2866680"/>
          </a:xfrm>
          <a:prstGeom prst="rect">
            <a:avLst/>
          </a:prstGeom>
          <a:ln>
            <a:noFill/>
          </a:ln>
        </p:spPr>
      </p:pic>
      <p:pic>
        <p:nvPicPr>
          <p:cNvPr id="214" name="" descr=""/>
          <p:cNvPicPr/>
          <p:nvPr/>
        </p:nvPicPr>
        <p:blipFill>
          <a:blip r:embed="rId2"/>
          <a:stretch/>
        </p:blipFill>
        <p:spPr>
          <a:xfrm>
            <a:off x="4915080" y="3786840"/>
            <a:ext cx="2857320" cy="285732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1905120" y="627840"/>
            <a:ext cx="5485680" cy="532800"/>
          </a:xfrm>
          <a:prstGeom prst="rect">
            <a:avLst/>
          </a:prstGeom>
          <a:noFill/>
          <a:ln>
            <a:noFill/>
          </a:ln>
        </p:spPr>
        <p:style>
          <a:lnRef idx="0"/>
          <a:fillRef idx="0"/>
          <a:effectRef idx="0"/>
          <a:fontRef idx="minor"/>
        </p:style>
        <p:txBody>
          <a:bodyPr lIns="36720" rIns="36720" tIns="36720" bIns="36720"/>
          <a:p>
            <a:pPr algn="ctr">
              <a:lnSpc>
                <a:spcPct val="100000"/>
              </a:lnSpc>
            </a:pPr>
            <a:r>
              <a:rPr b="0" lang="en-US" sz="2400" spc="-1" strike="noStrike">
                <a:solidFill>
                  <a:srgbClr val="000000"/>
                </a:solidFill>
                <a:latin typeface="Times New Roman"/>
                <a:ea typeface="ＭＳ Ｐゴシック"/>
              </a:rPr>
              <a:t>General data issues: spatial scale</a:t>
            </a:r>
            <a:endParaRPr b="0" lang="en-US" sz="2400" spc="-1" strike="noStrike">
              <a:latin typeface="Arial"/>
            </a:endParaRPr>
          </a:p>
        </p:txBody>
      </p:sp>
      <p:grpSp>
        <p:nvGrpSpPr>
          <p:cNvPr id="216" name="Group 2"/>
          <p:cNvGrpSpPr/>
          <p:nvPr/>
        </p:nvGrpSpPr>
        <p:grpSpPr>
          <a:xfrm>
            <a:off x="2057400" y="1676520"/>
            <a:ext cx="913680" cy="913680"/>
            <a:chOff x="2057400" y="1676520"/>
            <a:chExt cx="913680" cy="913680"/>
          </a:xfrm>
        </p:grpSpPr>
        <p:sp>
          <p:nvSpPr>
            <p:cNvPr id="217" name="CustomShape 3"/>
            <p:cNvSpPr/>
            <p:nvPr/>
          </p:nvSpPr>
          <p:spPr>
            <a:xfrm>
              <a:off x="2057400" y="1676520"/>
              <a:ext cx="227880" cy="227880"/>
            </a:xfrm>
            <a:prstGeom prst="rect">
              <a:avLst/>
            </a:prstGeom>
            <a:solidFill>
              <a:srgbClr val="c0504d"/>
            </a:solidFill>
            <a:ln w="9360">
              <a:solidFill>
                <a:srgbClr val="000000"/>
              </a:solidFill>
              <a:miter/>
            </a:ln>
          </p:spPr>
          <p:style>
            <a:lnRef idx="0"/>
            <a:fillRef idx="0"/>
            <a:effectRef idx="0"/>
            <a:fontRef idx="minor"/>
          </p:style>
        </p:sp>
        <p:sp>
          <p:nvSpPr>
            <p:cNvPr id="218" name="CustomShape 4"/>
            <p:cNvSpPr/>
            <p:nvPr/>
          </p:nvSpPr>
          <p:spPr>
            <a:xfrm>
              <a:off x="2057400" y="1905120"/>
              <a:ext cx="227880" cy="227880"/>
            </a:xfrm>
            <a:prstGeom prst="rect">
              <a:avLst/>
            </a:prstGeom>
            <a:solidFill>
              <a:srgbClr val="008000"/>
            </a:solidFill>
            <a:ln w="9360">
              <a:solidFill>
                <a:srgbClr val="000000"/>
              </a:solidFill>
              <a:miter/>
            </a:ln>
          </p:spPr>
          <p:style>
            <a:lnRef idx="0"/>
            <a:fillRef idx="0"/>
            <a:effectRef idx="0"/>
            <a:fontRef idx="minor"/>
          </p:style>
        </p:sp>
        <p:sp>
          <p:nvSpPr>
            <p:cNvPr id="219" name="CustomShape 5"/>
            <p:cNvSpPr/>
            <p:nvPr/>
          </p:nvSpPr>
          <p:spPr>
            <a:xfrm>
              <a:off x="2057400" y="2133720"/>
              <a:ext cx="227880" cy="227880"/>
            </a:xfrm>
            <a:prstGeom prst="rect">
              <a:avLst/>
            </a:prstGeom>
            <a:solidFill>
              <a:srgbClr val="0000ff"/>
            </a:solidFill>
            <a:ln w="9360">
              <a:solidFill>
                <a:srgbClr val="000000"/>
              </a:solidFill>
              <a:miter/>
            </a:ln>
          </p:spPr>
          <p:style>
            <a:lnRef idx="0"/>
            <a:fillRef idx="0"/>
            <a:effectRef idx="0"/>
            <a:fontRef idx="minor"/>
          </p:style>
        </p:sp>
        <p:sp>
          <p:nvSpPr>
            <p:cNvPr id="220" name="CustomShape 6"/>
            <p:cNvSpPr/>
            <p:nvPr/>
          </p:nvSpPr>
          <p:spPr>
            <a:xfrm>
              <a:off x="2057400" y="2362320"/>
              <a:ext cx="227880" cy="227880"/>
            </a:xfrm>
            <a:prstGeom prst="rect">
              <a:avLst/>
            </a:prstGeom>
            <a:solidFill>
              <a:srgbClr val="008080"/>
            </a:solidFill>
            <a:ln w="9360">
              <a:solidFill>
                <a:srgbClr val="000000"/>
              </a:solidFill>
              <a:miter/>
            </a:ln>
          </p:spPr>
          <p:style>
            <a:lnRef idx="0"/>
            <a:fillRef idx="0"/>
            <a:effectRef idx="0"/>
            <a:fontRef idx="minor"/>
          </p:style>
        </p:sp>
        <p:sp>
          <p:nvSpPr>
            <p:cNvPr id="221" name="CustomShape 7"/>
            <p:cNvSpPr/>
            <p:nvPr/>
          </p:nvSpPr>
          <p:spPr>
            <a:xfrm>
              <a:off x="2286000" y="1676520"/>
              <a:ext cx="227880" cy="227880"/>
            </a:xfrm>
            <a:prstGeom prst="rect">
              <a:avLst/>
            </a:prstGeom>
            <a:solidFill>
              <a:srgbClr val="4f81bd"/>
            </a:solidFill>
            <a:ln w="9360">
              <a:solidFill>
                <a:srgbClr val="000000"/>
              </a:solidFill>
              <a:miter/>
            </a:ln>
          </p:spPr>
          <p:style>
            <a:lnRef idx="0"/>
            <a:fillRef idx="0"/>
            <a:effectRef idx="0"/>
            <a:fontRef idx="minor"/>
          </p:style>
        </p:sp>
        <p:sp>
          <p:nvSpPr>
            <p:cNvPr id="222" name="CustomShape 8"/>
            <p:cNvSpPr/>
            <p:nvPr/>
          </p:nvSpPr>
          <p:spPr>
            <a:xfrm>
              <a:off x="2286000" y="1905120"/>
              <a:ext cx="227880" cy="227880"/>
            </a:xfrm>
            <a:prstGeom prst="rect">
              <a:avLst/>
            </a:prstGeom>
            <a:solidFill>
              <a:srgbClr val="4f81bd"/>
            </a:solidFill>
            <a:ln w="9360">
              <a:solidFill>
                <a:srgbClr val="000000"/>
              </a:solidFill>
              <a:miter/>
            </a:ln>
          </p:spPr>
          <p:style>
            <a:lnRef idx="0"/>
            <a:fillRef idx="0"/>
            <a:effectRef idx="0"/>
            <a:fontRef idx="minor"/>
          </p:style>
        </p:sp>
        <p:sp>
          <p:nvSpPr>
            <p:cNvPr id="223" name="CustomShape 9"/>
            <p:cNvSpPr/>
            <p:nvPr/>
          </p:nvSpPr>
          <p:spPr>
            <a:xfrm>
              <a:off x="2286000" y="2133720"/>
              <a:ext cx="227880" cy="227880"/>
            </a:xfrm>
            <a:prstGeom prst="rect">
              <a:avLst/>
            </a:prstGeom>
            <a:solidFill>
              <a:srgbClr val="008080"/>
            </a:solidFill>
            <a:ln w="9360">
              <a:solidFill>
                <a:srgbClr val="000000"/>
              </a:solidFill>
              <a:miter/>
            </a:ln>
          </p:spPr>
          <p:style>
            <a:lnRef idx="0"/>
            <a:fillRef idx="0"/>
            <a:effectRef idx="0"/>
            <a:fontRef idx="minor"/>
          </p:style>
        </p:sp>
        <p:sp>
          <p:nvSpPr>
            <p:cNvPr id="224" name="CustomShape 10"/>
            <p:cNvSpPr/>
            <p:nvPr/>
          </p:nvSpPr>
          <p:spPr>
            <a:xfrm>
              <a:off x="2514600" y="1905120"/>
              <a:ext cx="227880" cy="227880"/>
            </a:xfrm>
            <a:prstGeom prst="rect">
              <a:avLst/>
            </a:prstGeom>
            <a:solidFill>
              <a:srgbClr val="0000ff"/>
            </a:solidFill>
            <a:ln w="9360">
              <a:solidFill>
                <a:srgbClr val="000000"/>
              </a:solidFill>
              <a:miter/>
            </a:ln>
          </p:spPr>
          <p:style>
            <a:lnRef idx="0"/>
            <a:fillRef idx="0"/>
            <a:effectRef idx="0"/>
            <a:fontRef idx="minor"/>
          </p:style>
        </p:sp>
        <p:sp>
          <p:nvSpPr>
            <p:cNvPr id="225" name="CustomShape 11"/>
            <p:cNvSpPr/>
            <p:nvPr/>
          </p:nvSpPr>
          <p:spPr>
            <a:xfrm>
              <a:off x="2743200" y="1905120"/>
              <a:ext cx="227880" cy="227880"/>
            </a:xfrm>
            <a:prstGeom prst="rect">
              <a:avLst/>
            </a:prstGeom>
            <a:solidFill>
              <a:srgbClr val="0000ff"/>
            </a:solidFill>
            <a:ln w="9360">
              <a:solidFill>
                <a:srgbClr val="000000"/>
              </a:solidFill>
              <a:miter/>
            </a:ln>
          </p:spPr>
          <p:style>
            <a:lnRef idx="0"/>
            <a:fillRef idx="0"/>
            <a:effectRef idx="0"/>
            <a:fontRef idx="minor"/>
          </p:style>
        </p:sp>
        <p:sp>
          <p:nvSpPr>
            <p:cNvPr id="226" name="CustomShape 12"/>
            <p:cNvSpPr/>
            <p:nvPr/>
          </p:nvSpPr>
          <p:spPr>
            <a:xfrm>
              <a:off x="2514600" y="2362320"/>
              <a:ext cx="227880" cy="227880"/>
            </a:xfrm>
            <a:prstGeom prst="rect">
              <a:avLst/>
            </a:prstGeom>
            <a:solidFill>
              <a:srgbClr val="008000"/>
            </a:solidFill>
            <a:ln w="9360">
              <a:solidFill>
                <a:srgbClr val="000000"/>
              </a:solidFill>
              <a:miter/>
            </a:ln>
          </p:spPr>
          <p:style>
            <a:lnRef idx="0"/>
            <a:fillRef idx="0"/>
            <a:effectRef idx="0"/>
            <a:fontRef idx="minor"/>
          </p:style>
        </p:sp>
        <p:sp>
          <p:nvSpPr>
            <p:cNvPr id="227" name="CustomShape 13"/>
            <p:cNvSpPr/>
            <p:nvPr/>
          </p:nvSpPr>
          <p:spPr>
            <a:xfrm>
              <a:off x="2286000" y="2362320"/>
              <a:ext cx="227880" cy="227880"/>
            </a:xfrm>
            <a:prstGeom prst="rect">
              <a:avLst/>
            </a:prstGeom>
            <a:solidFill>
              <a:srgbClr val="4f81bd"/>
            </a:solidFill>
            <a:ln w="9360">
              <a:solidFill>
                <a:srgbClr val="000000"/>
              </a:solidFill>
              <a:miter/>
            </a:ln>
          </p:spPr>
          <p:style>
            <a:lnRef idx="0"/>
            <a:fillRef idx="0"/>
            <a:effectRef idx="0"/>
            <a:fontRef idx="minor"/>
          </p:style>
        </p:sp>
        <p:sp>
          <p:nvSpPr>
            <p:cNvPr id="228" name="CustomShape 14"/>
            <p:cNvSpPr/>
            <p:nvPr/>
          </p:nvSpPr>
          <p:spPr>
            <a:xfrm>
              <a:off x="2743200" y="1676520"/>
              <a:ext cx="227880" cy="227880"/>
            </a:xfrm>
            <a:prstGeom prst="rect">
              <a:avLst/>
            </a:prstGeom>
            <a:solidFill>
              <a:srgbClr val="339966"/>
            </a:solidFill>
            <a:ln w="9360">
              <a:solidFill>
                <a:srgbClr val="000000"/>
              </a:solidFill>
              <a:miter/>
            </a:ln>
          </p:spPr>
          <p:style>
            <a:lnRef idx="0"/>
            <a:fillRef idx="0"/>
            <a:effectRef idx="0"/>
            <a:fontRef idx="minor"/>
          </p:style>
        </p:sp>
        <p:sp>
          <p:nvSpPr>
            <p:cNvPr id="229" name="CustomShape 15"/>
            <p:cNvSpPr/>
            <p:nvPr/>
          </p:nvSpPr>
          <p:spPr>
            <a:xfrm>
              <a:off x="2514600" y="1676520"/>
              <a:ext cx="227880" cy="227880"/>
            </a:xfrm>
            <a:prstGeom prst="rect">
              <a:avLst/>
            </a:prstGeom>
            <a:solidFill>
              <a:srgbClr val="4f81bd"/>
            </a:solidFill>
            <a:ln w="9360">
              <a:solidFill>
                <a:srgbClr val="000000"/>
              </a:solidFill>
              <a:miter/>
            </a:ln>
          </p:spPr>
          <p:style>
            <a:lnRef idx="0"/>
            <a:fillRef idx="0"/>
            <a:effectRef idx="0"/>
            <a:fontRef idx="minor"/>
          </p:style>
        </p:sp>
        <p:sp>
          <p:nvSpPr>
            <p:cNvPr id="230" name="CustomShape 16"/>
            <p:cNvSpPr/>
            <p:nvPr/>
          </p:nvSpPr>
          <p:spPr>
            <a:xfrm>
              <a:off x="2514600" y="2133720"/>
              <a:ext cx="227880" cy="227880"/>
            </a:xfrm>
            <a:prstGeom prst="rect">
              <a:avLst/>
            </a:prstGeom>
            <a:solidFill>
              <a:srgbClr val="4f81bd"/>
            </a:solidFill>
            <a:ln w="9360">
              <a:solidFill>
                <a:srgbClr val="000000"/>
              </a:solidFill>
              <a:miter/>
            </a:ln>
          </p:spPr>
          <p:style>
            <a:lnRef idx="0"/>
            <a:fillRef idx="0"/>
            <a:effectRef idx="0"/>
            <a:fontRef idx="minor"/>
          </p:style>
        </p:sp>
        <p:sp>
          <p:nvSpPr>
            <p:cNvPr id="231" name="CustomShape 17"/>
            <p:cNvSpPr/>
            <p:nvPr/>
          </p:nvSpPr>
          <p:spPr>
            <a:xfrm>
              <a:off x="2743200" y="2133720"/>
              <a:ext cx="227880" cy="227880"/>
            </a:xfrm>
            <a:prstGeom prst="rect">
              <a:avLst/>
            </a:prstGeom>
            <a:solidFill>
              <a:srgbClr val="4f81bd"/>
            </a:solidFill>
            <a:ln w="9360">
              <a:solidFill>
                <a:srgbClr val="000000"/>
              </a:solidFill>
              <a:miter/>
            </a:ln>
          </p:spPr>
          <p:style>
            <a:lnRef idx="0"/>
            <a:fillRef idx="0"/>
            <a:effectRef idx="0"/>
            <a:fontRef idx="minor"/>
          </p:style>
        </p:sp>
        <p:sp>
          <p:nvSpPr>
            <p:cNvPr id="232" name="CustomShape 18"/>
            <p:cNvSpPr/>
            <p:nvPr/>
          </p:nvSpPr>
          <p:spPr>
            <a:xfrm>
              <a:off x="2743200" y="2362320"/>
              <a:ext cx="227880" cy="227880"/>
            </a:xfrm>
            <a:prstGeom prst="rect">
              <a:avLst/>
            </a:prstGeom>
            <a:solidFill>
              <a:srgbClr val="339966"/>
            </a:solidFill>
            <a:ln w="9360">
              <a:solidFill>
                <a:srgbClr val="000000"/>
              </a:solidFill>
              <a:miter/>
            </a:ln>
          </p:spPr>
          <p:style>
            <a:lnRef idx="0"/>
            <a:fillRef idx="0"/>
            <a:effectRef idx="0"/>
            <a:fontRef idx="minor"/>
          </p:style>
        </p:sp>
      </p:grpSp>
      <p:grpSp>
        <p:nvGrpSpPr>
          <p:cNvPr id="233" name="Group 19"/>
          <p:cNvGrpSpPr/>
          <p:nvPr/>
        </p:nvGrpSpPr>
        <p:grpSpPr>
          <a:xfrm>
            <a:off x="6248520" y="1676520"/>
            <a:ext cx="913680" cy="913680"/>
            <a:chOff x="6248520" y="1676520"/>
            <a:chExt cx="913680" cy="913680"/>
          </a:xfrm>
        </p:grpSpPr>
        <p:sp>
          <p:nvSpPr>
            <p:cNvPr id="234" name="CustomShape 20"/>
            <p:cNvSpPr/>
            <p:nvPr/>
          </p:nvSpPr>
          <p:spPr>
            <a:xfrm>
              <a:off x="6248520" y="1676520"/>
              <a:ext cx="456480" cy="456480"/>
            </a:xfrm>
            <a:prstGeom prst="rect">
              <a:avLst/>
            </a:prstGeom>
            <a:solidFill>
              <a:srgbClr val="4f81bd"/>
            </a:solidFill>
            <a:ln w="9360">
              <a:solidFill>
                <a:srgbClr val="000000"/>
              </a:solidFill>
              <a:miter/>
            </a:ln>
          </p:spPr>
          <p:style>
            <a:lnRef idx="0"/>
            <a:fillRef idx="0"/>
            <a:effectRef idx="0"/>
            <a:fontRef idx="minor"/>
          </p:style>
        </p:sp>
        <p:sp>
          <p:nvSpPr>
            <p:cNvPr id="235" name="CustomShape 21"/>
            <p:cNvSpPr/>
            <p:nvPr/>
          </p:nvSpPr>
          <p:spPr>
            <a:xfrm>
              <a:off x="6705720" y="1676520"/>
              <a:ext cx="456480" cy="456480"/>
            </a:xfrm>
            <a:prstGeom prst="rect">
              <a:avLst/>
            </a:prstGeom>
            <a:solidFill>
              <a:srgbClr val="0000ff"/>
            </a:solidFill>
            <a:ln w="9360">
              <a:solidFill>
                <a:srgbClr val="000000"/>
              </a:solidFill>
              <a:miter/>
            </a:ln>
          </p:spPr>
          <p:style>
            <a:lnRef idx="0"/>
            <a:fillRef idx="0"/>
            <a:effectRef idx="0"/>
            <a:fontRef idx="minor"/>
          </p:style>
        </p:sp>
        <p:sp>
          <p:nvSpPr>
            <p:cNvPr id="236" name="CustomShape 22"/>
            <p:cNvSpPr/>
            <p:nvPr/>
          </p:nvSpPr>
          <p:spPr>
            <a:xfrm>
              <a:off x="6705720" y="2133720"/>
              <a:ext cx="456480" cy="456480"/>
            </a:xfrm>
            <a:prstGeom prst="rect">
              <a:avLst/>
            </a:prstGeom>
            <a:solidFill>
              <a:srgbClr val="4f81bd"/>
            </a:solidFill>
            <a:ln w="9360">
              <a:solidFill>
                <a:srgbClr val="000000"/>
              </a:solidFill>
              <a:miter/>
            </a:ln>
          </p:spPr>
          <p:style>
            <a:lnRef idx="0"/>
            <a:fillRef idx="0"/>
            <a:effectRef idx="0"/>
            <a:fontRef idx="minor"/>
          </p:style>
        </p:sp>
        <p:sp>
          <p:nvSpPr>
            <p:cNvPr id="237" name="CustomShape 23"/>
            <p:cNvSpPr/>
            <p:nvPr/>
          </p:nvSpPr>
          <p:spPr>
            <a:xfrm>
              <a:off x="6248520" y="2133720"/>
              <a:ext cx="456480" cy="456480"/>
            </a:xfrm>
            <a:prstGeom prst="rect">
              <a:avLst/>
            </a:prstGeom>
            <a:solidFill>
              <a:srgbClr val="008080"/>
            </a:solidFill>
            <a:ln w="9360">
              <a:solidFill>
                <a:srgbClr val="000000"/>
              </a:solidFill>
              <a:miter/>
            </a:ln>
          </p:spPr>
          <p:style>
            <a:lnRef idx="0"/>
            <a:fillRef idx="0"/>
            <a:effectRef idx="0"/>
            <a:fontRef idx="minor"/>
          </p:style>
        </p:sp>
      </p:grpSp>
      <p:sp>
        <p:nvSpPr>
          <p:cNvPr id="238" name="CustomShape 24"/>
          <p:cNvSpPr/>
          <p:nvPr/>
        </p:nvSpPr>
        <p:spPr>
          <a:xfrm>
            <a:off x="3198240" y="2068560"/>
            <a:ext cx="271512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Decrease in resolution</a:t>
            </a:r>
            <a:endParaRPr b="0" lang="en-US" sz="2000" spc="-1" strike="noStrike">
              <a:latin typeface="Arial"/>
            </a:endParaRPr>
          </a:p>
        </p:txBody>
      </p:sp>
      <p:sp>
        <p:nvSpPr>
          <p:cNvPr id="239" name="Line 25"/>
          <p:cNvSpPr/>
          <p:nvPr/>
        </p:nvSpPr>
        <p:spPr>
          <a:xfrm>
            <a:off x="3352680" y="1981080"/>
            <a:ext cx="2362320" cy="360"/>
          </a:xfrm>
          <a:prstGeom prst="line">
            <a:avLst/>
          </a:prstGeom>
          <a:ln w="25560">
            <a:solidFill>
              <a:srgbClr val="000000"/>
            </a:solidFill>
            <a:round/>
            <a:tailEnd len="lg" type="stealth" w="lg"/>
          </a:ln>
        </p:spPr>
        <p:style>
          <a:lnRef idx="0"/>
          <a:fillRef idx="0"/>
          <a:effectRef idx="0"/>
          <a:fontRef idx="minor"/>
        </p:style>
      </p:sp>
      <p:grpSp>
        <p:nvGrpSpPr>
          <p:cNvPr id="240" name="Group 26"/>
          <p:cNvGrpSpPr/>
          <p:nvPr/>
        </p:nvGrpSpPr>
        <p:grpSpPr>
          <a:xfrm>
            <a:off x="6248520" y="3124080"/>
            <a:ext cx="913680" cy="913680"/>
            <a:chOff x="6248520" y="3124080"/>
            <a:chExt cx="913680" cy="913680"/>
          </a:xfrm>
        </p:grpSpPr>
        <p:sp>
          <p:nvSpPr>
            <p:cNvPr id="241" name="CustomShape 27"/>
            <p:cNvSpPr/>
            <p:nvPr/>
          </p:nvSpPr>
          <p:spPr>
            <a:xfrm>
              <a:off x="6248520" y="3124080"/>
              <a:ext cx="227880" cy="227880"/>
            </a:xfrm>
            <a:prstGeom prst="rect">
              <a:avLst/>
            </a:prstGeom>
            <a:solidFill>
              <a:srgbClr val="c0504d"/>
            </a:solidFill>
            <a:ln w="9360">
              <a:solidFill>
                <a:srgbClr val="000000"/>
              </a:solidFill>
              <a:miter/>
            </a:ln>
          </p:spPr>
          <p:style>
            <a:lnRef idx="0"/>
            <a:fillRef idx="0"/>
            <a:effectRef idx="0"/>
            <a:fontRef idx="minor"/>
          </p:style>
        </p:sp>
        <p:sp>
          <p:nvSpPr>
            <p:cNvPr id="242" name="CustomShape 28"/>
            <p:cNvSpPr/>
            <p:nvPr/>
          </p:nvSpPr>
          <p:spPr>
            <a:xfrm>
              <a:off x="6248520" y="3352680"/>
              <a:ext cx="227880" cy="227880"/>
            </a:xfrm>
            <a:prstGeom prst="rect">
              <a:avLst/>
            </a:prstGeom>
            <a:solidFill>
              <a:srgbClr val="008000"/>
            </a:solidFill>
            <a:ln w="9360">
              <a:solidFill>
                <a:srgbClr val="000000"/>
              </a:solidFill>
              <a:miter/>
            </a:ln>
          </p:spPr>
          <p:style>
            <a:lnRef idx="0"/>
            <a:fillRef idx="0"/>
            <a:effectRef idx="0"/>
            <a:fontRef idx="minor"/>
          </p:style>
        </p:sp>
        <p:sp>
          <p:nvSpPr>
            <p:cNvPr id="243" name="CustomShape 29"/>
            <p:cNvSpPr/>
            <p:nvPr/>
          </p:nvSpPr>
          <p:spPr>
            <a:xfrm>
              <a:off x="6248520" y="3581280"/>
              <a:ext cx="227880" cy="227880"/>
            </a:xfrm>
            <a:prstGeom prst="rect">
              <a:avLst/>
            </a:prstGeom>
            <a:solidFill>
              <a:srgbClr val="0000ff"/>
            </a:solidFill>
            <a:ln w="9360">
              <a:solidFill>
                <a:srgbClr val="000000"/>
              </a:solidFill>
              <a:miter/>
            </a:ln>
          </p:spPr>
          <p:style>
            <a:lnRef idx="0"/>
            <a:fillRef idx="0"/>
            <a:effectRef idx="0"/>
            <a:fontRef idx="minor"/>
          </p:style>
        </p:sp>
        <p:sp>
          <p:nvSpPr>
            <p:cNvPr id="244" name="CustomShape 30"/>
            <p:cNvSpPr/>
            <p:nvPr/>
          </p:nvSpPr>
          <p:spPr>
            <a:xfrm>
              <a:off x="6248520" y="3809880"/>
              <a:ext cx="227880" cy="227880"/>
            </a:xfrm>
            <a:prstGeom prst="rect">
              <a:avLst/>
            </a:prstGeom>
            <a:solidFill>
              <a:srgbClr val="008080"/>
            </a:solidFill>
            <a:ln w="9360">
              <a:solidFill>
                <a:srgbClr val="000000"/>
              </a:solidFill>
              <a:miter/>
            </a:ln>
          </p:spPr>
          <p:style>
            <a:lnRef idx="0"/>
            <a:fillRef idx="0"/>
            <a:effectRef idx="0"/>
            <a:fontRef idx="minor"/>
          </p:style>
        </p:sp>
        <p:sp>
          <p:nvSpPr>
            <p:cNvPr id="245" name="CustomShape 31"/>
            <p:cNvSpPr/>
            <p:nvPr/>
          </p:nvSpPr>
          <p:spPr>
            <a:xfrm>
              <a:off x="6477120" y="3124080"/>
              <a:ext cx="227880" cy="227880"/>
            </a:xfrm>
            <a:prstGeom prst="rect">
              <a:avLst/>
            </a:prstGeom>
            <a:solidFill>
              <a:srgbClr val="4f81bd"/>
            </a:solidFill>
            <a:ln w="9360">
              <a:solidFill>
                <a:srgbClr val="000000"/>
              </a:solidFill>
              <a:miter/>
            </a:ln>
          </p:spPr>
          <p:style>
            <a:lnRef idx="0"/>
            <a:fillRef idx="0"/>
            <a:effectRef idx="0"/>
            <a:fontRef idx="minor"/>
          </p:style>
        </p:sp>
        <p:sp>
          <p:nvSpPr>
            <p:cNvPr id="246" name="CustomShape 32"/>
            <p:cNvSpPr/>
            <p:nvPr/>
          </p:nvSpPr>
          <p:spPr>
            <a:xfrm>
              <a:off x="6477120" y="3352680"/>
              <a:ext cx="227880" cy="227880"/>
            </a:xfrm>
            <a:prstGeom prst="rect">
              <a:avLst/>
            </a:prstGeom>
            <a:solidFill>
              <a:srgbClr val="4f81bd"/>
            </a:solidFill>
            <a:ln w="9360">
              <a:solidFill>
                <a:srgbClr val="000000"/>
              </a:solidFill>
              <a:miter/>
            </a:ln>
          </p:spPr>
          <p:style>
            <a:lnRef idx="0"/>
            <a:fillRef idx="0"/>
            <a:effectRef idx="0"/>
            <a:fontRef idx="minor"/>
          </p:style>
        </p:sp>
        <p:sp>
          <p:nvSpPr>
            <p:cNvPr id="247" name="CustomShape 33"/>
            <p:cNvSpPr/>
            <p:nvPr/>
          </p:nvSpPr>
          <p:spPr>
            <a:xfrm>
              <a:off x="6477120" y="3581280"/>
              <a:ext cx="227880" cy="227880"/>
            </a:xfrm>
            <a:prstGeom prst="rect">
              <a:avLst/>
            </a:prstGeom>
            <a:solidFill>
              <a:srgbClr val="008080"/>
            </a:solidFill>
            <a:ln w="9360">
              <a:solidFill>
                <a:srgbClr val="000000"/>
              </a:solidFill>
              <a:miter/>
            </a:ln>
          </p:spPr>
          <p:style>
            <a:lnRef idx="0"/>
            <a:fillRef idx="0"/>
            <a:effectRef idx="0"/>
            <a:fontRef idx="minor"/>
          </p:style>
        </p:sp>
        <p:sp>
          <p:nvSpPr>
            <p:cNvPr id="248" name="CustomShape 34"/>
            <p:cNvSpPr/>
            <p:nvPr/>
          </p:nvSpPr>
          <p:spPr>
            <a:xfrm>
              <a:off x="6705720" y="3352680"/>
              <a:ext cx="227880" cy="227880"/>
            </a:xfrm>
            <a:prstGeom prst="rect">
              <a:avLst/>
            </a:prstGeom>
            <a:solidFill>
              <a:srgbClr val="0000ff"/>
            </a:solidFill>
            <a:ln w="9360">
              <a:solidFill>
                <a:srgbClr val="000000"/>
              </a:solidFill>
              <a:miter/>
            </a:ln>
          </p:spPr>
          <p:style>
            <a:lnRef idx="0"/>
            <a:fillRef idx="0"/>
            <a:effectRef idx="0"/>
            <a:fontRef idx="minor"/>
          </p:style>
        </p:sp>
        <p:sp>
          <p:nvSpPr>
            <p:cNvPr id="249" name="CustomShape 35"/>
            <p:cNvSpPr/>
            <p:nvPr/>
          </p:nvSpPr>
          <p:spPr>
            <a:xfrm>
              <a:off x="6934320" y="3352680"/>
              <a:ext cx="227880" cy="227880"/>
            </a:xfrm>
            <a:prstGeom prst="rect">
              <a:avLst/>
            </a:prstGeom>
            <a:solidFill>
              <a:srgbClr val="0000ff"/>
            </a:solidFill>
            <a:ln w="9360">
              <a:solidFill>
                <a:srgbClr val="000000"/>
              </a:solidFill>
              <a:miter/>
            </a:ln>
          </p:spPr>
          <p:style>
            <a:lnRef idx="0"/>
            <a:fillRef idx="0"/>
            <a:effectRef idx="0"/>
            <a:fontRef idx="minor"/>
          </p:style>
        </p:sp>
        <p:sp>
          <p:nvSpPr>
            <p:cNvPr id="250" name="CustomShape 36"/>
            <p:cNvSpPr/>
            <p:nvPr/>
          </p:nvSpPr>
          <p:spPr>
            <a:xfrm>
              <a:off x="6705720" y="3809880"/>
              <a:ext cx="227880" cy="227880"/>
            </a:xfrm>
            <a:prstGeom prst="rect">
              <a:avLst/>
            </a:prstGeom>
            <a:solidFill>
              <a:srgbClr val="008000"/>
            </a:solidFill>
            <a:ln w="9360">
              <a:solidFill>
                <a:srgbClr val="000000"/>
              </a:solidFill>
              <a:miter/>
            </a:ln>
          </p:spPr>
          <p:style>
            <a:lnRef idx="0"/>
            <a:fillRef idx="0"/>
            <a:effectRef idx="0"/>
            <a:fontRef idx="minor"/>
          </p:style>
        </p:sp>
        <p:sp>
          <p:nvSpPr>
            <p:cNvPr id="251" name="CustomShape 37"/>
            <p:cNvSpPr/>
            <p:nvPr/>
          </p:nvSpPr>
          <p:spPr>
            <a:xfrm>
              <a:off x="6477120" y="3809880"/>
              <a:ext cx="227880" cy="227880"/>
            </a:xfrm>
            <a:prstGeom prst="rect">
              <a:avLst/>
            </a:prstGeom>
            <a:solidFill>
              <a:srgbClr val="4f81bd"/>
            </a:solidFill>
            <a:ln w="9360">
              <a:solidFill>
                <a:srgbClr val="000000"/>
              </a:solidFill>
              <a:miter/>
            </a:ln>
          </p:spPr>
          <p:style>
            <a:lnRef idx="0"/>
            <a:fillRef idx="0"/>
            <a:effectRef idx="0"/>
            <a:fontRef idx="minor"/>
          </p:style>
        </p:sp>
        <p:sp>
          <p:nvSpPr>
            <p:cNvPr id="252" name="CustomShape 38"/>
            <p:cNvSpPr/>
            <p:nvPr/>
          </p:nvSpPr>
          <p:spPr>
            <a:xfrm>
              <a:off x="6934320" y="3124080"/>
              <a:ext cx="227880" cy="227880"/>
            </a:xfrm>
            <a:prstGeom prst="rect">
              <a:avLst/>
            </a:prstGeom>
            <a:solidFill>
              <a:srgbClr val="339966"/>
            </a:solidFill>
            <a:ln w="9360">
              <a:solidFill>
                <a:srgbClr val="000000"/>
              </a:solidFill>
              <a:miter/>
            </a:ln>
          </p:spPr>
          <p:style>
            <a:lnRef idx="0"/>
            <a:fillRef idx="0"/>
            <a:effectRef idx="0"/>
            <a:fontRef idx="minor"/>
          </p:style>
        </p:sp>
        <p:sp>
          <p:nvSpPr>
            <p:cNvPr id="253" name="CustomShape 39"/>
            <p:cNvSpPr/>
            <p:nvPr/>
          </p:nvSpPr>
          <p:spPr>
            <a:xfrm>
              <a:off x="6705720" y="3124080"/>
              <a:ext cx="227880" cy="227880"/>
            </a:xfrm>
            <a:prstGeom prst="rect">
              <a:avLst/>
            </a:prstGeom>
            <a:solidFill>
              <a:srgbClr val="4f81bd"/>
            </a:solidFill>
            <a:ln w="9360">
              <a:solidFill>
                <a:srgbClr val="000000"/>
              </a:solidFill>
              <a:miter/>
            </a:ln>
          </p:spPr>
          <p:style>
            <a:lnRef idx="0"/>
            <a:fillRef idx="0"/>
            <a:effectRef idx="0"/>
            <a:fontRef idx="minor"/>
          </p:style>
        </p:sp>
        <p:sp>
          <p:nvSpPr>
            <p:cNvPr id="254" name="CustomShape 40"/>
            <p:cNvSpPr/>
            <p:nvPr/>
          </p:nvSpPr>
          <p:spPr>
            <a:xfrm>
              <a:off x="6705720" y="3581280"/>
              <a:ext cx="227880" cy="227880"/>
            </a:xfrm>
            <a:prstGeom prst="rect">
              <a:avLst/>
            </a:prstGeom>
            <a:solidFill>
              <a:srgbClr val="4f81bd"/>
            </a:solidFill>
            <a:ln w="9360">
              <a:solidFill>
                <a:srgbClr val="000000"/>
              </a:solidFill>
              <a:miter/>
            </a:ln>
          </p:spPr>
          <p:style>
            <a:lnRef idx="0"/>
            <a:fillRef idx="0"/>
            <a:effectRef idx="0"/>
            <a:fontRef idx="minor"/>
          </p:style>
        </p:sp>
        <p:sp>
          <p:nvSpPr>
            <p:cNvPr id="255" name="CustomShape 41"/>
            <p:cNvSpPr/>
            <p:nvPr/>
          </p:nvSpPr>
          <p:spPr>
            <a:xfrm>
              <a:off x="6934320" y="3581280"/>
              <a:ext cx="227880" cy="227880"/>
            </a:xfrm>
            <a:prstGeom prst="rect">
              <a:avLst/>
            </a:prstGeom>
            <a:solidFill>
              <a:srgbClr val="4f81bd"/>
            </a:solidFill>
            <a:ln w="9360">
              <a:solidFill>
                <a:srgbClr val="000000"/>
              </a:solidFill>
              <a:miter/>
            </a:ln>
          </p:spPr>
          <p:style>
            <a:lnRef idx="0"/>
            <a:fillRef idx="0"/>
            <a:effectRef idx="0"/>
            <a:fontRef idx="minor"/>
          </p:style>
        </p:sp>
        <p:sp>
          <p:nvSpPr>
            <p:cNvPr id="256" name="CustomShape 42"/>
            <p:cNvSpPr/>
            <p:nvPr/>
          </p:nvSpPr>
          <p:spPr>
            <a:xfrm>
              <a:off x="6934320" y="3809880"/>
              <a:ext cx="227880" cy="227880"/>
            </a:xfrm>
            <a:prstGeom prst="rect">
              <a:avLst/>
            </a:prstGeom>
            <a:solidFill>
              <a:srgbClr val="339966"/>
            </a:solidFill>
            <a:ln w="9360">
              <a:solidFill>
                <a:srgbClr val="000000"/>
              </a:solidFill>
              <a:miter/>
            </a:ln>
          </p:spPr>
          <p:style>
            <a:lnRef idx="0"/>
            <a:fillRef idx="0"/>
            <a:effectRef idx="0"/>
            <a:fontRef idx="minor"/>
          </p:style>
        </p:sp>
      </p:grpSp>
      <p:grpSp>
        <p:nvGrpSpPr>
          <p:cNvPr id="257" name="Group 43"/>
          <p:cNvGrpSpPr/>
          <p:nvPr/>
        </p:nvGrpSpPr>
        <p:grpSpPr>
          <a:xfrm>
            <a:off x="2438280" y="3352680"/>
            <a:ext cx="456480" cy="456480"/>
            <a:chOff x="2438280" y="3352680"/>
            <a:chExt cx="456480" cy="456480"/>
          </a:xfrm>
        </p:grpSpPr>
        <p:sp>
          <p:nvSpPr>
            <p:cNvPr id="258" name="CustomShape 44"/>
            <p:cNvSpPr/>
            <p:nvPr/>
          </p:nvSpPr>
          <p:spPr>
            <a:xfrm>
              <a:off x="2438280" y="3352680"/>
              <a:ext cx="227880" cy="227880"/>
            </a:xfrm>
            <a:prstGeom prst="rect">
              <a:avLst/>
            </a:prstGeom>
            <a:solidFill>
              <a:srgbClr val="4f81bd"/>
            </a:solidFill>
            <a:ln w="9360">
              <a:solidFill>
                <a:srgbClr val="000000"/>
              </a:solidFill>
              <a:miter/>
            </a:ln>
          </p:spPr>
          <p:style>
            <a:lnRef idx="0"/>
            <a:fillRef idx="0"/>
            <a:effectRef idx="0"/>
            <a:fontRef idx="minor"/>
          </p:style>
        </p:sp>
        <p:sp>
          <p:nvSpPr>
            <p:cNvPr id="259" name="CustomShape 45"/>
            <p:cNvSpPr/>
            <p:nvPr/>
          </p:nvSpPr>
          <p:spPr>
            <a:xfrm>
              <a:off x="2438280" y="3581280"/>
              <a:ext cx="227880" cy="227880"/>
            </a:xfrm>
            <a:prstGeom prst="rect">
              <a:avLst/>
            </a:prstGeom>
            <a:solidFill>
              <a:srgbClr val="008080"/>
            </a:solidFill>
            <a:ln w="9360">
              <a:solidFill>
                <a:srgbClr val="000000"/>
              </a:solidFill>
              <a:miter/>
            </a:ln>
          </p:spPr>
          <p:style>
            <a:lnRef idx="0"/>
            <a:fillRef idx="0"/>
            <a:effectRef idx="0"/>
            <a:fontRef idx="minor"/>
          </p:style>
        </p:sp>
        <p:sp>
          <p:nvSpPr>
            <p:cNvPr id="260" name="CustomShape 46"/>
            <p:cNvSpPr/>
            <p:nvPr/>
          </p:nvSpPr>
          <p:spPr>
            <a:xfrm>
              <a:off x="2666880" y="3352680"/>
              <a:ext cx="227880" cy="227880"/>
            </a:xfrm>
            <a:prstGeom prst="rect">
              <a:avLst/>
            </a:prstGeom>
            <a:solidFill>
              <a:srgbClr val="0000ff"/>
            </a:solidFill>
            <a:ln w="9360">
              <a:solidFill>
                <a:srgbClr val="000000"/>
              </a:solidFill>
              <a:miter/>
            </a:ln>
          </p:spPr>
          <p:style>
            <a:lnRef idx="0"/>
            <a:fillRef idx="0"/>
            <a:effectRef idx="0"/>
            <a:fontRef idx="minor"/>
          </p:style>
        </p:sp>
        <p:sp>
          <p:nvSpPr>
            <p:cNvPr id="261" name="CustomShape 47"/>
            <p:cNvSpPr/>
            <p:nvPr/>
          </p:nvSpPr>
          <p:spPr>
            <a:xfrm>
              <a:off x="2666880" y="3581280"/>
              <a:ext cx="227880" cy="227880"/>
            </a:xfrm>
            <a:prstGeom prst="rect">
              <a:avLst/>
            </a:prstGeom>
            <a:solidFill>
              <a:srgbClr val="4f81bd"/>
            </a:solidFill>
            <a:ln w="9360">
              <a:solidFill>
                <a:srgbClr val="000000"/>
              </a:solidFill>
              <a:miter/>
            </a:ln>
          </p:spPr>
          <p:style>
            <a:lnRef idx="0"/>
            <a:fillRef idx="0"/>
            <a:effectRef idx="0"/>
            <a:fontRef idx="minor"/>
          </p:style>
        </p:sp>
      </p:grpSp>
      <p:sp>
        <p:nvSpPr>
          <p:cNvPr id="262" name="CustomShape 48"/>
          <p:cNvSpPr/>
          <p:nvPr/>
        </p:nvSpPr>
        <p:spPr>
          <a:xfrm>
            <a:off x="3350520" y="3670200"/>
            <a:ext cx="218952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Increase in extent</a:t>
            </a:r>
            <a:endParaRPr b="0" lang="en-US" sz="2000" spc="-1" strike="noStrike">
              <a:latin typeface="Arial"/>
            </a:endParaRPr>
          </a:p>
        </p:txBody>
      </p:sp>
      <p:sp>
        <p:nvSpPr>
          <p:cNvPr id="263" name="Line 49"/>
          <p:cNvSpPr/>
          <p:nvPr/>
        </p:nvSpPr>
        <p:spPr>
          <a:xfrm>
            <a:off x="3352680" y="3581280"/>
            <a:ext cx="2362320" cy="360"/>
          </a:xfrm>
          <a:prstGeom prst="line">
            <a:avLst/>
          </a:prstGeom>
          <a:ln w="25560">
            <a:solidFill>
              <a:srgbClr val="000000"/>
            </a:solidFill>
            <a:round/>
            <a:tailEnd len="lg" type="stealth" w="lg"/>
          </a:ln>
        </p:spPr>
        <p:style>
          <a:lnRef idx="0"/>
          <a:fillRef idx="0"/>
          <a:effectRef idx="0"/>
          <a:fontRef idx="minor"/>
        </p:style>
      </p:sp>
      <p:sp>
        <p:nvSpPr>
          <p:cNvPr id="264" name="CustomShape 50"/>
          <p:cNvSpPr/>
          <p:nvPr/>
        </p:nvSpPr>
        <p:spPr>
          <a:xfrm>
            <a:off x="1752480" y="990720"/>
            <a:ext cx="579060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Spatial scale has two elements: </a:t>
            </a:r>
            <a:r>
              <a:rPr b="1" lang="en-US" sz="2000" spc="-1" strike="noStrike">
                <a:solidFill>
                  <a:srgbClr val="000000"/>
                </a:solidFill>
                <a:latin typeface="Times New Roman"/>
                <a:ea typeface="ＭＳ Ｐゴシック"/>
              </a:rPr>
              <a:t>resolution</a:t>
            </a:r>
            <a:r>
              <a:rPr b="0" lang="en-US" sz="2000" spc="-1" strike="noStrike">
                <a:solidFill>
                  <a:srgbClr val="000000"/>
                </a:solidFill>
                <a:latin typeface="Times New Roman"/>
                <a:ea typeface="ＭＳ Ｐゴシック"/>
              </a:rPr>
              <a:t> and </a:t>
            </a:r>
            <a:r>
              <a:rPr b="1" lang="en-US" sz="2000" spc="-1" strike="noStrike">
                <a:solidFill>
                  <a:srgbClr val="000000"/>
                </a:solidFill>
                <a:latin typeface="Times New Roman"/>
                <a:ea typeface="ＭＳ Ｐゴシック"/>
              </a:rPr>
              <a:t>extent</a:t>
            </a:r>
            <a:endParaRPr b="0" lang="en-US" sz="2000" spc="-1" strike="noStrike">
              <a:latin typeface="Arial"/>
            </a:endParaRPr>
          </a:p>
        </p:txBody>
      </p:sp>
      <p:grpSp>
        <p:nvGrpSpPr>
          <p:cNvPr id="265" name="Group 51"/>
          <p:cNvGrpSpPr/>
          <p:nvPr/>
        </p:nvGrpSpPr>
        <p:grpSpPr>
          <a:xfrm>
            <a:off x="1295280" y="4647960"/>
            <a:ext cx="5562720" cy="1970280"/>
            <a:chOff x="1295280" y="4647960"/>
            <a:chExt cx="5562720" cy="1970280"/>
          </a:xfrm>
        </p:grpSpPr>
        <p:grpSp>
          <p:nvGrpSpPr>
            <p:cNvPr id="266" name="Group 52"/>
            <p:cNvGrpSpPr/>
            <p:nvPr/>
          </p:nvGrpSpPr>
          <p:grpSpPr>
            <a:xfrm>
              <a:off x="4792320" y="4647960"/>
              <a:ext cx="2065680" cy="1592640"/>
              <a:chOff x="4792320" y="4647960"/>
              <a:chExt cx="2065680" cy="1592640"/>
            </a:xfrm>
          </p:grpSpPr>
          <p:sp>
            <p:nvSpPr>
              <p:cNvPr id="267" name="Line 53"/>
              <p:cNvSpPr/>
              <p:nvPr/>
            </p:nvSpPr>
            <p:spPr>
              <a:xfrm>
                <a:off x="4792320" y="4647960"/>
                <a:ext cx="360" cy="1592280"/>
              </a:xfrm>
              <a:prstGeom prst="line">
                <a:avLst/>
              </a:prstGeom>
              <a:ln w="25560">
                <a:solidFill>
                  <a:srgbClr val="000000"/>
                </a:solidFill>
                <a:round/>
              </a:ln>
            </p:spPr>
            <p:style>
              <a:lnRef idx="0"/>
              <a:fillRef idx="0"/>
              <a:effectRef idx="0"/>
              <a:fontRef idx="minor"/>
            </p:style>
          </p:sp>
          <p:sp>
            <p:nvSpPr>
              <p:cNvPr id="268" name="Line 54"/>
              <p:cNvSpPr/>
              <p:nvPr/>
            </p:nvSpPr>
            <p:spPr>
              <a:xfrm>
                <a:off x="4792320" y="6240240"/>
                <a:ext cx="2065680" cy="360"/>
              </a:xfrm>
              <a:prstGeom prst="line">
                <a:avLst/>
              </a:prstGeom>
              <a:ln w="25560">
                <a:solidFill>
                  <a:srgbClr val="000000"/>
                </a:solidFill>
                <a:round/>
              </a:ln>
            </p:spPr>
            <p:style>
              <a:lnRef idx="0"/>
              <a:fillRef idx="0"/>
              <a:effectRef idx="0"/>
              <a:fontRef idx="minor"/>
            </p:style>
          </p:sp>
        </p:grpSp>
        <p:sp>
          <p:nvSpPr>
            <p:cNvPr id="269" name="CustomShape 55"/>
            <p:cNvSpPr/>
            <p:nvPr/>
          </p:nvSpPr>
          <p:spPr>
            <a:xfrm>
              <a:off x="4905360" y="6284880"/>
              <a:ext cx="114084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latin typeface="Arial"/>
                  <a:ea typeface="ＭＳ Ｐゴシック"/>
                </a:rPr>
                <a:t>Resolution</a:t>
              </a:r>
              <a:endParaRPr b="0" lang="en-US" sz="1600" spc="-1" strike="noStrike">
                <a:latin typeface="Arial"/>
              </a:endParaRPr>
            </a:p>
          </p:txBody>
        </p:sp>
        <p:sp>
          <p:nvSpPr>
            <p:cNvPr id="270" name="Line 56"/>
            <p:cNvSpPr/>
            <p:nvPr/>
          </p:nvSpPr>
          <p:spPr>
            <a:xfrm>
              <a:off x="6041880" y="6484680"/>
              <a:ext cx="695160" cy="360"/>
            </a:xfrm>
            <a:prstGeom prst="line">
              <a:avLst/>
            </a:prstGeom>
            <a:ln w="19080">
              <a:solidFill>
                <a:srgbClr val="000000"/>
              </a:solidFill>
              <a:round/>
              <a:tailEnd len="med" type="triangle" w="lg"/>
            </a:ln>
          </p:spPr>
          <p:style>
            <a:lnRef idx="0"/>
            <a:fillRef idx="0"/>
            <a:effectRef idx="0"/>
            <a:fontRef idx="minor"/>
          </p:style>
        </p:sp>
        <p:sp>
          <p:nvSpPr>
            <p:cNvPr id="271" name="CustomShape 57"/>
            <p:cNvSpPr/>
            <p:nvPr/>
          </p:nvSpPr>
          <p:spPr>
            <a:xfrm rot="16200000">
              <a:off x="4131720" y="5693760"/>
              <a:ext cx="756360" cy="333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latin typeface="Arial"/>
                  <a:ea typeface="ＭＳ Ｐゴシック"/>
                </a:rPr>
                <a:t>Extent</a:t>
              </a:r>
              <a:endParaRPr b="0" lang="en-US" sz="1600" spc="-1" strike="noStrike">
                <a:latin typeface="Arial"/>
              </a:endParaRPr>
            </a:p>
          </p:txBody>
        </p:sp>
        <p:sp>
          <p:nvSpPr>
            <p:cNvPr id="272" name="Line 58"/>
            <p:cNvSpPr/>
            <p:nvPr/>
          </p:nvSpPr>
          <p:spPr>
            <a:xfrm>
              <a:off x="4897080" y="4830480"/>
              <a:ext cx="1703520" cy="1273320"/>
            </a:xfrm>
            <a:prstGeom prst="line">
              <a:avLst/>
            </a:prstGeom>
            <a:ln w="19080">
              <a:solidFill>
                <a:srgbClr val="000000"/>
              </a:solidFill>
              <a:round/>
            </a:ln>
          </p:spPr>
          <p:style>
            <a:lnRef idx="0"/>
            <a:fillRef idx="0"/>
            <a:effectRef idx="0"/>
            <a:fontRef idx="minor"/>
          </p:style>
        </p:sp>
        <p:sp>
          <p:nvSpPr>
            <p:cNvPr id="273" name="Line 59"/>
            <p:cNvSpPr/>
            <p:nvPr/>
          </p:nvSpPr>
          <p:spPr>
            <a:xfrm flipV="1">
              <a:off x="4512960" y="4738680"/>
              <a:ext cx="360" cy="739440"/>
            </a:xfrm>
            <a:prstGeom prst="line">
              <a:avLst/>
            </a:prstGeom>
            <a:ln w="19080">
              <a:solidFill>
                <a:srgbClr val="000000"/>
              </a:solidFill>
              <a:round/>
              <a:tailEnd len="med" type="triangle" w="lg"/>
            </a:ln>
          </p:spPr>
          <p:style>
            <a:lnRef idx="0"/>
            <a:fillRef idx="0"/>
            <a:effectRef idx="0"/>
            <a:fontRef idx="minor"/>
          </p:style>
        </p:sp>
        <p:sp>
          <p:nvSpPr>
            <p:cNvPr id="274" name="CustomShape 60"/>
            <p:cNvSpPr/>
            <p:nvPr/>
          </p:nvSpPr>
          <p:spPr>
            <a:xfrm>
              <a:off x="1295280" y="4876920"/>
              <a:ext cx="2742480" cy="396000"/>
            </a:xfrm>
            <a:prstGeom prst="rect">
              <a:avLst/>
            </a:prstGeom>
            <a:noFill/>
            <a:ln>
              <a:noFill/>
            </a:ln>
          </p:spPr>
          <p:style>
            <a:lnRef idx="0"/>
            <a:fillRef idx="0"/>
            <a:effectRef idx="0"/>
            <a:fontRef idx="minor"/>
          </p:style>
        </p:sp>
        <p:sp>
          <p:nvSpPr>
            <p:cNvPr id="275" name="CustomShape 61"/>
            <p:cNvSpPr/>
            <p:nvPr/>
          </p:nvSpPr>
          <p:spPr>
            <a:xfrm>
              <a:off x="1523880" y="4876920"/>
              <a:ext cx="2606040" cy="1004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Times New Roman"/>
                  <a:ea typeface="ＭＳ Ｐゴシック"/>
                </a:rPr>
                <a:t>Resolution and extent tend to be</a:t>
              </a:r>
              <a:endParaRPr b="0" lang="en-US" sz="2000" spc="-1" strike="noStrike">
                <a:latin typeface="Arial"/>
              </a:endParaRPr>
            </a:p>
            <a:p>
              <a:pPr algn="ctr">
                <a:lnSpc>
                  <a:spcPct val="100000"/>
                </a:lnSpc>
              </a:pPr>
              <a:r>
                <a:rPr b="0" lang="en-US" sz="2000" spc="-1" strike="noStrike">
                  <a:solidFill>
                    <a:srgbClr val="000000"/>
                  </a:solidFill>
                  <a:latin typeface="Times New Roman"/>
                  <a:ea typeface="ＭＳ Ｐゴシック"/>
                </a:rPr>
                <a:t>inversely related</a:t>
              </a:r>
              <a:endParaRPr b="0" lang="en-US" sz="2000" spc="-1" strike="noStrike">
                <a:latin typeface="Arial"/>
              </a:endParaRPr>
            </a:p>
          </p:txBody>
        </p:sp>
      </p:grpSp>
    </p:spTree>
  </p:cSld>
  <p:timing>
    <p:tnLst>
      <p:par>
        <p:cTn id="29" dur="indefinite" restart="never" nodeType="tmRoot">
          <p:childTnLst>
            <p:seq>
              <p:cTn id="30" dur="indefinite" nodeType="mainSeq">
                <p:childTnLst>
                  <p:par>
                    <p:cTn id="31" nodeType="clickEffect" fill="hold">
                      <p:stCondLst>
                        <p:cond delay="indefinite"/>
                      </p:stCondLst>
                      <p:childTnLst>
                        <p:par>
                          <p:cTn id="32" nodeType="withEffect" fill="hold">
                            <p:stCondLst>
                              <p:cond delay="0"/>
                            </p:stCondLst>
                            <p:childTnLst>
                              <p:par>
                                <p:cTn id="33" nodeType="clickEffect" fill="hold" presetClass="entr" presetID="1">
                                  <p:stCondLst>
                                    <p:cond delay="0"/>
                                  </p:stCondLst>
                                  <p:childTnLst>
                                    <p:set>
                                      <p:cBhvr>
                                        <p:cTn id="34"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457200" y="33372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Vector data</a:t>
            </a:r>
            <a:endParaRPr b="0" lang="en-US" sz="4400" spc="-1" strike="noStrike">
              <a:latin typeface="Arial"/>
            </a:endParaRPr>
          </a:p>
        </p:txBody>
      </p:sp>
      <p:sp>
        <p:nvSpPr>
          <p:cNvPr id="277" name="CustomShape 2"/>
          <p:cNvSpPr/>
          <p:nvPr/>
        </p:nvSpPr>
        <p:spPr>
          <a:xfrm>
            <a:off x="82440" y="1253880"/>
            <a:ext cx="8889840" cy="56034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720"/>
              </a:spcBef>
              <a:buClr>
                <a:srgbClr val="000000"/>
              </a:buClr>
              <a:buFont typeface="Arial"/>
              <a:buChar char="•"/>
            </a:pPr>
            <a:r>
              <a:rPr b="0" lang="en-US" sz="3600" spc="-1" strike="noStrike">
                <a:solidFill>
                  <a:srgbClr val="000000"/>
                </a:solidFill>
                <a:latin typeface="Times New Roman"/>
                <a:ea typeface="ＭＳ Ｐゴシック"/>
              </a:rPr>
              <a:t>Advantage</a:t>
            </a:r>
            <a:endParaRPr b="0" lang="en-US" sz="36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precise representation of points, boundaries, and linear features</a:t>
            </a:r>
            <a:endParaRPr b="0" lang="en-US" sz="2800" spc="-1" strike="noStrike">
              <a:latin typeface="Arial"/>
            </a:endParaRPr>
          </a:p>
          <a:p>
            <a:pPr lvl="2" marL="1143000" indent="-22788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defining spatial relationship (connectivity and adjacency) between coverage features </a:t>
            </a:r>
            <a:endParaRPr b="0" lang="en-US" sz="2800" spc="-1" strike="noStrike">
              <a:latin typeface="Arial"/>
            </a:endParaRPr>
          </a:p>
          <a:p>
            <a:pPr lvl="2" marL="1143000" indent="-22788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network analysis (for example to find an optimal path between two nodes in a complex transport network)</a:t>
            </a:r>
            <a:endParaRPr b="0" lang="en-US" sz="2800" spc="-1" strike="noStrike">
              <a:latin typeface="Arial"/>
            </a:endParaRPr>
          </a:p>
          <a:p>
            <a:pPr marL="343080" indent="-342360">
              <a:lnSpc>
                <a:spcPct val="100000"/>
              </a:lnSpc>
              <a:spcBef>
                <a:spcPts val="720"/>
              </a:spcBef>
              <a:buClr>
                <a:srgbClr val="000000"/>
              </a:buClr>
              <a:buFont typeface="Arial"/>
              <a:buChar char="•"/>
            </a:pPr>
            <a:r>
              <a:rPr b="0" lang="en-US" sz="3600" spc="-1" strike="noStrike">
                <a:solidFill>
                  <a:srgbClr val="000000"/>
                </a:solidFill>
                <a:latin typeface="Times New Roman"/>
                <a:ea typeface="ＭＳ Ｐゴシック"/>
              </a:rPr>
              <a:t>Disadvantage </a:t>
            </a:r>
            <a:endParaRPr b="0" lang="en-US" sz="36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boundaries of the resulting map polygons are discrete/enclosed by well-defined boundary lines. In reality the map polygons may represent continuous gradation or gradual change, as in soil maps</a:t>
            </a:r>
            <a:endParaRPr b="0" lang="en-US" sz="28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Resolution is not clear – how many points were used to make up a line?</a:t>
            </a:r>
            <a:endParaRPr b="0" lang="en-US" sz="2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457200" y="31032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Raster data</a:t>
            </a:r>
            <a:endParaRPr b="0" lang="en-US" sz="4400" spc="-1" strike="noStrike">
              <a:latin typeface="Arial"/>
            </a:endParaRPr>
          </a:p>
        </p:txBody>
      </p:sp>
      <p:sp>
        <p:nvSpPr>
          <p:cNvPr id="279" name="CustomShape 2"/>
          <p:cNvSpPr/>
          <p:nvPr/>
        </p:nvSpPr>
        <p:spPr>
          <a:xfrm>
            <a:off x="0" y="1303200"/>
            <a:ext cx="91432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720"/>
              </a:spcBef>
              <a:buClr>
                <a:srgbClr val="000000"/>
              </a:buClr>
              <a:buFont typeface="Arial"/>
              <a:buChar char="•"/>
            </a:pPr>
            <a:r>
              <a:rPr b="0" lang="en-US" sz="3600" spc="-1" strike="noStrike">
                <a:solidFill>
                  <a:srgbClr val="000000"/>
                </a:solidFill>
                <a:latin typeface="Times New Roman"/>
                <a:ea typeface="ＭＳ Ｐゴシック"/>
              </a:rPr>
              <a:t>Advantage</a:t>
            </a:r>
            <a:endParaRPr b="0" lang="en-US" sz="3600" spc="-1" strike="noStrike">
              <a:latin typeface="Arial"/>
            </a:endParaRPr>
          </a:p>
          <a:p>
            <a:pPr lvl="1" marL="743040" indent="-285120">
              <a:lnSpc>
                <a:spcPct val="100000"/>
              </a:lnSpc>
              <a:spcBef>
                <a:spcPts val="561"/>
              </a:spcBef>
              <a:buClr>
                <a:srgbClr val="1f497d"/>
              </a:buClr>
              <a:buFont typeface="Arial"/>
              <a:buChar char="–"/>
            </a:pPr>
            <a:r>
              <a:rPr b="0" lang="en-US" sz="2470" spc="-1" strike="noStrike">
                <a:solidFill>
                  <a:srgbClr val="1f497d"/>
                </a:solidFill>
                <a:latin typeface="Times New Roman"/>
                <a:ea typeface="ＭＳ Ｐゴシック"/>
              </a:rPr>
              <a:t>Represent indistinct boundaries</a:t>
            </a:r>
            <a:endParaRPr b="0" lang="en-US" sz="2470" spc="-1" strike="noStrike">
              <a:latin typeface="Arial"/>
            </a:endParaRPr>
          </a:p>
          <a:p>
            <a:pPr lvl="2" marL="1143000" indent="-227880">
              <a:lnSpc>
                <a:spcPct val="100000"/>
              </a:lnSpc>
              <a:spcBef>
                <a:spcPts val="561"/>
              </a:spcBef>
              <a:buClr>
                <a:srgbClr val="1f497d"/>
              </a:buClr>
              <a:buFont typeface="Arial"/>
              <a:buChar char="•"/>
            </a:pPr>
            <a:r>
              <a:rPr b="0" lang="en-US" sz="2470" spc="-1" strike="noStrike">
                <a:solidFill>
                  <a:srgbClr val="1f497d"/>
                </a:solidFill>
                <a:latin typeface="Times New Roman"/>
                <a:ea typeface="ＭＳ Ｐゴシック"/>
              </a:rPr>
              <a:t>thematic information on soil types, soil moisture, vegetation, ground temperatures</a:t>
            </a:r>
            <a:endParaRPr b="0" lang="en-US" sz="2470" spc="-1" strike="noStrike">
              <a:latin typeface="Arial"/>
            </a:endParaRPr>
          </a:p>
          <a:p>
            <a:pPr lvl="1" marL="743040" indent="-285120">
              <a:lnSpc>
                <a:spcPct val="100000"/>
              </a:lnSpc>
              <a:spcBef>
                <a:spcPts val="561"/>
              </a:spcBef>
              <a:buClr>
                <a:srgbClr val="1f497d"/>
              </a:buClr>
              <a:buFont typeface="Arial"/>
              <a:buChar char="–"/>
            </a:pPr>
            <a:r>
              <a:rPr b="0" lang="en-US" sz="2470" spc="-1" strike="noStrike">
                <a:solidFill>
                  <a:srgbClr val="1f497d"/>
                </a:solidFill>
                <a:latin typeface="Times New Roman"/>
                <a:ea typeface="ＭＳ Ｐゴシック"/>
              </a:rPr>
              <a:t>Reconnaissance satellites and aerial surveys use raster-based scanners</a:t>
            </a:r>
            <a:endParaRPr b="0" lang="en-US" sz="2470" spc="-1" strike="noStrike">
              <a:latin typeface="Arial"/>
            </a:endParaRPr>
          </a:p>
          <a:p>
            <a:pPr lvl="2" marL="1143000" indent="-227880">
              <a:lnSpc>
                <a:spcPct val="100000"/>
              </a:lnSpc>
              <a:spcBef>
                <a:spcPts val="479"/>
              </a:spcBef>
              <a:buClr>
                <a:srgbClr val="1f497d"/>
              </a:buClr>
              <a:buFont typeface="Arial"/>
              <a:buChar char="•"/>
            </a:pPr>
            <a:r>
              <a:rPr b="0" lang="en-US" sz="2470" spc="-1" strike="noStrike">
                <a:solidFill>
                  <a:srgbClr val="1f497d"/>
                </a:solidFill>
                <a:latin typeface="Times New Roman"/>
                <a:ea typeface="ＭＳ Ｐゴシック"/>
              </a:rPr>
              <a:t>scanned images can be directly incorporated into GIS </a:t>
            </a:r>
            <a:endParaRPr b="0" lang="en-US" sz="2470" spc="-1" strike="noStrike">
              <a:latin typeface="Arial"/>
            </a:endParaRPr>
          </a:p>
          <a:p>
            <a:pPr marL="343080" indent="-342360">
              <a:lnSpc>
                <a:spcPct val="100000"/>
              </a:lnSpc>
              <a:spcBef>
                <a:spcPts val="720"/>
              </a:spcBef>
              <a:buClr>
                <a:srgbClr val="000000"/>
              </a:buClr>
              <a:buFont typeface="Arial"/>
              <a:buChar char="•"/>
            </a:pPr>
            <a:r>
              <a:rPr b="0" lang="en-US" sz="3600" spc="-1" strike="noStrike">
                <a:solidFill>
                  <a:srgbClr val="000000"/>
                </a:solidFill>
                <a:latin typeface="Times New Roman"/>
                <a:ea typeface="ＭＳ Ｐゴシック"/>
              </a:rPr>
              <a:t>Potential disadvantage</a:t>
            </a:r>
            <a:endParaRPr b="0" lang="en-US" sz="3600" spc="-1" strike="noStrike">
              <a:latin typeface="Arial"/>
            </a:endParaRPr>
          </a:p>
          <a:p>
            <a:pPr lvl="1" marL="743040" indent="-285120">
              <a:lnSpc>
                <a:spcPct val="100000"/>
              </a:lnSpc>
              <a:spcBef>
                <a:spcPts val="561"/>
              </a:spcBef>
              <a:buClr>
                <a:srgbClr val="1f497d"/>
              </a:buClr>
              <a:buFont typeface="Arial"/>
              <a:buChar char="–"/>
            </a:pPr>
            <a:r>
              <a:rPr b="0" lang="en-US" sz="2470" spc="-1" strike="noStrike">
                <a:solidFill>
                  <a:srgbClr val="1f497d"/>
                </a:solidFill>
                <a:latin typeface="Times New Roman"/>
                <a:ea typeface="ＭＳ Ｐゴシック"/>
              </a:rPr>
              <a:t>The higher the grid resolution, the larger the data file is going to be</a:t>
            </a:r>
            <a:endParaRPr b="0" lang="en-US" sz="2470" spc="-1" strike="noStrike">
              <a:latin typeface="Arial"/>
            </a:endParaRPr>
          </a:p>
          <a:p>
            <a:pPr lvl="1" marL="743040" indent="-285120">
              <a:lnSpc>
                <a:spcPct val="100000"/>
              </a:lnSpc>
              <a:spcBef>
                <a:spcPts val="561"/>
              </a:spcBef>
              <a:buClr>
                <a:srgbClr val="1f497d"/>
              </a:buClr>
              <a:buFont typeface="Arial"/>
              <a:buChar char="–"/>
            </a:pPr>
            <a:r>
              <a:rPr b="0" lang="en-US" sz="2470" spc="-1" strike="noStrike">
                <a:solidFill>
                  <a:srgbClr val="1f497d"/>
                </a:solidFill>
                <a:latin typeface="Times New Roman"/>
                <a:ea typeface="ＭＳ Ｐゴシック"/>
              </a:rPr>
              <a:t>If converting from vector to raster can lose information:</a:t>
            </a:r>
            <a:endParaRPr b="0" lang="en-US" sz="247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Picture 2" descr=""/>
          <p:cNvPicPr/>
          <p:nvPr/>
        </p:nvPicPr>
        <p:blipFill>
          <a:blip r:embed="rId1"/>
          <a:stretch/>
        </p:blipFill>
        <p:spPr>
          <a:xfrm>
            <a:off x="2195640" y="685800"/>
            <a:ext cx="6782760" cy="5896800"/>
          </a:xfrm>
          <a:prstGeom prst="rect">
            <a:avLst/>
          </a:prstGeom>
          <a:ln>
            <a:noFill/>
          </a:ln>
        </p:spPr>
      </p:pic>
      <p:sp>
        <p:nvSpPr>
          <p:cNvPr id="281" name="CustomShape 1"/>
          <p:cNvSpPr/>
          <p:nvPr/>
        </p:nvSpPr>
        <p:spPr>
          <a:xfrm>
            <a:off x="304920" y="3886200"/>
            <a:ext cx="3779280" cy="1370520"/>
          </a:xfrm>
          <a:prstGeom prst="rect">
            <a:avLst/>
          </a:prstGeom>
          <a:solidFill>
            <a:srgbClr val="ffffff"/>
          </a:solidFill>
          <a:ln w="25560">
            <a:solidFill>
              <a:srgbClr val="000000"/>
            </a:solidFill>
            <a:round/>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marL="343080" indent="-342360">
              <a:lnSpc>
                <a:spcPct val="100000"/>
              </a:lnSpc>
              <a:buClr>
                <a:srgbClr val="000000"/>
              </a:buClr>
              <a:buFont typeface="StarSymbol"/>
              <a:buAutoNum type="alphaUcParenR"/>
            </a:pPr>
            <a:r>
              <a:rPr b="1" lang="en-US" sz="2000" spc="-1" strike="noStrike">
                <a:solidFill>
                  <a:srgbClr val="000000"/>
                </a:solidFill>
                <a:latin typeface="Calibri"/>
                <a:ea typeface="DejaVu Sans"/>
              </a:rPr>
              <a:t>the largest share rule</a:t>
            </a:r>
            <a:endParaRPr b="0" lang="en-US" sz="2000" spc="-1" strike="noStrike">
              <a:latin typeface="Arial"/>
            </a:endParaRPr>
          </a:p>
          <a:p>
            <a:pPr>
              <a:lnSpc>
                <a:spcPct val="100000"/>
              </a:lnSpc>
            </a:pPr>
            <a:endParaRPr b="0" lang="en-US" sz="2000" spc="-1" strike="noStrike">
              <a:latin typeface="Arial"/>
            </a:endParaRPr>
          </a:p>
          <a:p>
            <a:pPr marL="343080" indent="-342360">
              <a:lnSpc>
                <a:spcPct val="100000"/>
              </a:lnSpc>
            </a:pPr>
            <a:r>
              <a:rPr b="1" lang="en-US" sz="2000" spc="-1" strike="noStrike">
                <a:solidFill>
                  <a:srgbClr val="000000"/>
                </a:solidFill>
                <a:latin typeface="Calibri"/>
                <a:ea typeface="DejaVu Sans"/>
              </a:rPr>
              <a:t>(B) the central point rule</a:t>
            </a:r>
            <a:endParaRPr b="0" lang="en-US" sz="2000" spc="-1" strike="noStrike">
              <a:latin typeface="Arial"/>
            </a:endParaRPr>
          </a:p>
        </p:txBody>
      </p:sp>
      <p:sp>
        <p:nvSpPr>
          <p:cNvPr id="282" name="CustomShape 2"/>
          <p:cNvSpPr/>
          <p:nvPr/>
        </p:nvSpPr>
        <p:spPr>
          <a:xfrm>
            <a:off x="0" y="1500480"/>
            <a:ext cx="2074680" cy="1749960"/>
          </a:xfrm>
          <a:prstGeom prst="rect">
            <a:avLst/>
          </a:prstGeom>
          <a:noFill/>
          <a:ln>
            <a:noFill/>
          </a:ln>
        </p:spPr>
        <p:style>
          <a:lnRef idx="0"/>
          <a:fillRef idx="0"/>
          <a:effectRef idx="0"/>
          <a:fontRef idx="minor"/>
        </p:style>
        <p:txBody>
          <a:bodyPr lIns="36720" rIns="36720" tIns="36720" bIns="36720"/>
          <a:p>
            <a:pPr algn="ctr">
              <a:lnSpc>
                <a:spcPct val="100000"/>
              </a:lnSpc>
            </a:pPr>
            <a:r>
              <a:rPr b="0" lang="en-US" sz="2400" spc="-1" strike="noStrike">
                <a:solidFill>
                  <a:srgbClr val="000000"/>
                </a:solidFill>
                <a:latin typeface="Times New Roman"/>
                <a:ea typeface="ＭＳ Ｐゴシック"/>
              </a:rPr>
              <a:t>Conversion from vector to raster data</a:t>
            </a:r>
            <a:endParaRPr b="0" lang="en-US" sz="24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5457240" y="639720"/>
            <a:ext cx="3221280" cy="1434960"/>
          </a:xfrm>
          <a:prstGeom prst="rect">
            <a:avLst/>
          </a:prstGeom>
          <a:noFill/>
          <a:ln>
            <a:noFill/>
          </a:ln>
        </p:spPr>
        <p:style>
          <a:lnRef idx="0"/>
          <a:fillRef idx="0"/>
          <a:effectRef idx="0"/>
          <a:fontRef idx="minor"/>
        </p:style>
        <p:txBody>
          <a:bodyPr lIns="36720" rIns="36720" tIns="36720" bIns="36720"/>
          <a:p>
            <a:pPr algn="ctr">
              <a:lnSpc>
                <a:spcPct val="100000"/>
              </a:lnSpc>
            </a:pPr>
            <a:r>
              <a:rPr b="0" lang="en-US" sz="2400" spc="-1" strike="noStrike">
                <a:solidFill>
                  <a:srgbClr val="000000"/>
                </a:solidFill>
                <a:latin typeface="Times New Roman"/>
                <a:ea typeface="ＭＳ Ｐゴシック"/>
              </a:rPr>
              <a:t>Conversion from vector to raster data</a:t>
            </a:r>
            <a:endParaRPr b="0" lang="en-US" sz="2400" spc="-1" strike="noStrike">
              <a:latin typeface="Arial"/>
            </a:endParaRPr>
          </a:p>
        </p:txBody>
      </p:sp>
      <p:pic>
        <p:nvPicPr>
          <p:cNvPr id="284" name="Picture 3" descr=""/>
          <p:cNvPicPr/>
          <p:nvPr/>
        </p:nvPicPr>
        <p:blipFill>
          <a:blip r:embed="rId1"/>
          <a:stretch/>
        </p:blipFill>
        <p:spPr>
          <a:xfrm>
            <a:off x="76320" y="906480"/>
            <a:ext cx="4533120" cy="2348640"/>
          </a:xfrm>
          <a:prstGeom prst="rect">
            <a:avLst/>
          </a:prstGeom>
          <a:ln>
            <a:noFill/>
          </a:ln>
        </p:spPr>
      </p:pic>
      <p:pic>
        <p:nvPicPr>
          <p:cNvPr id="285" name="Picture 4" descr=""/>
          <p:cNvPicPr/>
          <p:nvPr/>
        </p:nvPicPr>
        <p:blipFill>
          <a:blip r:embed="rId2"/>
          <a:stretch/>
        </p:blipFill>
        <p:spPr>
          <a:xfrm>
            <a:off x="4267080" y="2666880"/>
            <a:ext cx="4266360" cy="3653640"/>
          </a:xfrm>
          <a:prstGeom prst="rect">
            <a:avLst/>
          </a:prstGeom>
          <a:ln>
            <a:noFill/>
          </a:ln>
        </p:spPr>
      </p:pic>
      <p:sp>
        <p:nvSpPr>
          <p:cNvPr id="286" name="CustomShape 2"/>
          <p:cNvSpPr/>
          <p:nvPr/>
        </p:nvSpPr>
        <p:spPr>
          <a:xfrm>
            <a:off x="533520" y="3276720"/>
            <a:ext cx="2437560" cy="820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Times New Roman"/>
                <a:ea typeface="ＭＳ Ｐゴシック"/>
              </a:rPr>
              <a:t>Weather station records </a:t>
            </a:r>
            <a:endParaRPr b="0" lang="en-US" sz="1600" spc="-1" strike="noStrike">
              <a:latin typeface="Arial"/>
            </a:endParaRPr>
          </a:p>
          <a:p>
            <a:pPr algn="ctr">
              <a:lnSpc>
                <a:spcPct val="100000"/>
              </a:lnSpc>
            </a:pPr>
            <a:r>
              <a:rPr b="0" lang="en-US" sz="1600" spc="-1" strike="noStrike">
                <a:solidFill>
                  <a:srgbClr val="000000"/>
                </a:solidFill>
                <a:latin typeface="Times New Roman"/>
                <a:ea typeface="ＭＳ Ｐゴシック"/>
              </a:rPr>
              <a:t>(vector point data;</a:t>
            </a:r>
            <a:endParaRPr b="0" lang="en-US" sz="1600" spc="-1" strike="noStrike">
              <a:latin typeface="Arial"/>
            </a:endParaRPr>
          </a:p>
          <a:p>
            <a:pPr algn="ctr">
              <a:lnSpc>
                <a:spcPct val="100000"/>
              </a:lnSpc>
            </a:pPr>
            <a:r>
              <a:rPr b="0" lang="en-US" sz="1600" spc="-1" strike="noStrike">
                <a:solidFill>
                  <a:srgbClr val="000000"/>
                </a:solidFill>
                <a:latin typeface="Times New Roman"/>
                <a:ea typeface="ＭＳ Ｐゴシック"/>
              </a:rPr>
              <a:t>Hijmans et al. 2005)</a:t>
            </a:r>
            <a:endParaRPr b="0" lang="en-US" sz="1600" spc="-1" strike="noStrike">
              <a:latin typeface="Arial"/>
            </a:endParaRPr>
          </a:p>
        </p:txBody>
      </p:sp>
      <p:sp>
        <p:nvSpPr>
          <p:cNvPr id="287" name="CustomShape 3"/>
          <p:cNvSpPr/>
          <p:nvPr/>
        </p:nvSpPr>
        <p:spPr>
          <a:xfrm>
            <a:off x="4343400" y="6377040"/>
            <a:ext cx="4190400" cy="3333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Times New Roman"/>
                <a:ea typeface="ＭＳ Ｐゴシック"/>
              </a:rPr>
              <a:t>Interpolated raster climate surfaces (WorldClim)</a:t>
            </a:r>
            <a:endParaRPr b="0" lang="en-US" sz="1600" spc="-1" strike="noStrike">
              <a:latin typeface="Arial"/>
            </a:endParaRPr>
          </a:p>
        </p:txBody>
      </p:sp>
      <p:sp>
        <p:nvSpPr>
          <p:cNvPr id="288" name="Line 4"/>
          <p:cNvSpPr/>
          <p:nvPr/>
        </p:nvSpPr>
        <p:spPr>
          <a:xfrm>
            <a:off x="3047760" y="3352680"/>
            <a:ext cx="360" cy="1066680"/>
          </a:xfrm>
          <a:prstGeom prst="line">
            <a:avLst/>
          </a:prstGeom>
          <a:ln w="19080">
            <a:solidFill>
              <a:srgbClr val="000000"/>
            </a:solidFill>
            <a:round/>
          </a:ln>
        </p:spPr>
        <p:style>
          <a:lnRef idx="0"/>
          <a:fillRef idx="0"/>
          <a:effectRef idx="0"/>
          <a:fontRef idx="minor"/>
        </p:style>
      </p:sp>
      <p:sp>
        <p:nvSpPr>
          <p:cNvPr id="289" name="Line 5"/>
          <p:cNvSpPr/>
          <p:nvPr/>
        </p:nvSpPr>
        <p:spPr>
          <a:xfrm>
            <a:off x="3047760" y="4419360"/>
            <a:ext cx="1067040" cy="360"/>
          </a:xfrm>
          <a:prstGeom prst="line">
            <a:avLst/>
          </a:prstGeom>
          <a:ln w="19080">
            <a:solidFill>
              <a:srgbClr val="000000"/>
            </a:solidFill>
            <a:round/>
            <a:tailEnd len="lg" type="triangle" w="lg"/>
          </a:ln>
        </p:spPr>
        <p:style>
          <a:lnRef idx="0"/>
          <a:fillRef idx="0"/>
          <a:effectRef idx="0"/>
          <a:fontRef idx="minor"/>
        </p:style>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457200" y="783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400" spc="-1" strike="noStrike">
                <a:solidFill>
                  <a:srgbClr val="000000"/>
                </a:solidFill>
                <a:latin typeface="Times new roman"/>
                <a:ea typeface="ＭＳ Ｐゴシック"/>
              </a:rPr>
              <a:t>What is a Geographic Information System?</a:t>
            </a:r>
            <a:endParaRPr b="0" lang="en-US" sz="3400" spc="-1" strike="noStrike">
              <a:latin typeface="Arial"/>
            </a:endParaRPr>
          </a:p>
        </p:txBody>
      </p:sp>
      <p:sp>
        <p:nvSpPr>
          <p:cNvPr id="166"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000000"/>
              </a:buClr>
              <a:buFont typeface="Arial"/>
              <a:buChar char="•"/>
            </a:pPr>
            <a:r>
              <a:rPr b="0" lang="en-US" sz="2800" spc="-1" strike="noStrike">
                <a:solidFill>
                  <a:srgbClr val="000000"/>
                </a:solidFill>
                <a:latin typeface="Times new roman"/>
                <a:ea typeface="ＭＳ Ｐゴシック"/>
              </a:rPr>
              <a:t>A Geographic Information System (GIS) </a:t>
            </a:r>
            <a:endParaRPr b="0" lang="en-US" sz="2800" spc="-1" strike="noStrike">
              <a:latin typeface="Arial"/>
            </a:endParaRPr>
          </a:p>
          <a:p>
            <a:pPr lvl="1" marL="743040" indent="-285120">
              <a:lnSpc>
                <a:spcPct val="100000"/>
              </a:lnSpc>
              <a:spcBef>
                <a:spcPts val="479"/>
              </a:spcBef>
              <a:buClr>
                <a:srgbClr val="1f497d"/>
              </a:buClr>
              <a:buFont typeface="Arial"/>
              <a:buChar char="–"/>
            </a:pPr>
            <a:r>
              <a:rPr b="0" lang="en-US" sz="2400" spc="-1" strike="noStrike">
                <a:solidFill>
                  <a:srgbClr val="1f497d"/>
                </a:solidFill>
                <a:latin typeface="Times new roman"/>
                <a:ea typeface="ＭＳ Ｐゴシック"/>
              </a:rPr>
              <a:t>software, hardware, geographic information, spatially explicit data</a:t>
            </a:r>
            <a:endParaRPr b="0" lang="en-US" sz="2400" spc="-1" strike="noStrike">
              <a:latin typeface="Arial"/>
            </a:endParaRPr>
          </a:p>
          <a:p>
            <a:pPr>
              <a:lnSpc>
                <a:spcPct val="100000"/>
              </a:lnSpc>
              <a:spcBef>
                <a:spcPts val="561"/>
              </a:spcBef>
            </a:pPr>
            <a:endParaRPr b="0" lang="en-US" sz="24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imes new roman"/>
                <a:ea typeface="ＭＳ Ｐゴシック"/>
              </a:rPr>
              <a:t> </a:t>
            </a:r>
            <a:r>
              <a:rPr b="0" lang="en-US" sz="2800" spc="-1" strike="noStrike">
                <a:solidFill>
                  <a:srgbClr val="000000"/>
                </a:solidFill>
                <a:latin typeface="Times new roman"/>
                <a:ea typeface="ＭＳ Ｐゴシック"/>
              </a:rPr>
              <a:t>Software can be used to store, query, manage, analyze and display spatial data.</a:t>
            </a:r>
            <a:endParaRPr b="0" lang="en-US" sz="2800" spc="-1" strike="noStrike">
              <a:latin typeface="Arial"/>
            </a:endParaRPr>
          </a:p>
          <a:p>
            <a:pPr>
              <a:lnSpc>
                <a:spcPct val="100000"/>
              </a:lnSpc>
              <a:spcBef>
                <a:spcPts val="561"/>
              </a:spcBef>
            </a:pP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imes new roman"/>
                <a:ea typeface="ＭＳ Ｐゴシック"/>
              </a:rPr>
              <a:t> </a:t>
            </a:r>
            <a:r>
              <a:rPr b="0" lang="en-US" sz="2800" spc="-1" strike="noStrike">
                <a:solidFill>
                  <a:srgbClr val="000000"/>
                </a:solidFill>
                <a:latin typeface="Times new roman"/>
                <a:ea typeface="ＭＳ Ｐゴシック"/>
              </a:rPr>
              <a:t>A GIS links cartographic, statistical, and data-basing technologies.</a:t>
            </a:r>
            <a:endParaRPr b="0" lang="en-US" sz="2800" spc="-1" strike="noStrike">
              <a:latin typeface="Arial"/>
            </a:endParaRPr>
          </a:p>
          <a:p>
            <a:pPr>
              <a:lnSpc>
                <a:spcPct val="100000"/>
              </a:lnSpc>
              <a:spcBef>
                <a:spcPts val="561"/>
              </a:spcBef>
            </a:pPr>
            <a:endParaRPr b="0" lang="en-US" sz="2800" spc="-1" strike="noStrike">
              <a:latin typeface="Arial"/>
            </a:endParaRPr>
          </a:p>
        </p:txBody>
      </p:sp>
    </p:spTree>
  </p:cSld>
  <p:transition spd="med">
    <p:random/>
  </p:transition>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457200" y="35100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Spatial Interpolation – </a:t>
            </a:r>
            <a:r>
              <a:rPr b="0" lang="en-US" sz="2600" spc="-1" strike="noStrike">
                <a:solidFill>
                  <a:srgbClr val="000000"/>
                </a:solidFill>
                <a:latin typeface="Times New Roman"/>
                <a:ea typeface="ＭＳ Ｐゴシック"/>
              </a:rPr>
              <a:t>Hijmans et al., 2005</a:t>
            </a:r>
            <a:endParaRPr b="0" lang="en-US" sz="2600" spc="-1" strike="noStrike">
              <a:latin typeface="Arial"/>
            </a:endParaRPr>
          </a:p>
        </p:txBody>
      </p:sp>
      <p:pic>
        <p:nvPicPr>
          <p:cNvPr id="291" name="" descr=""/>
          <p:cNvPicPr/>
          <p:nvPr/>
        </p:nvPicPr>
        <p:blipFill>
          <a:blip r:embed="rId1"/>
          <a:stretch/>
        </p:blipFill>
        <p:spPr>
          <a:xfrm>
            <a:off x="209160" y="1828800"/>
            <a:ext cx="3722760" cy="413640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2" name="" descr=""/>
          <p:cNvPicPr/>
          <p:nvPr/>
        </p:nvPicPr>
        <p:blipFill>
          <a:blip r:embed="rId1"/>
          <a:stretch/>
        </p:blipFill>
        <p:spPr>
          <a:xfrm>
            <a:off x="209160" y="1828800"/>
            <a:ext cx="3722760" cy="4136400"/>
          </a:xfrm>
          <a:prstGeom prst="rect">
            <a:avLst/>
          </a:prstGeom>
          <a:ln>
            <a:noFill/>
          </a:ln>
        </p:spPr>
      </p:pic>
      <p:pic>
        <p:nvPicPr>
          <p:cNvPr id="293" name="" descr=""/>
          <p:cNvPicPr/>
          <p:nvPr/>
        </p:nvPicPr>
        <p:blipFill>
          <a:blip r:embed="rId2"/>
          <a:stretch/>
        </p:blipFill>
        <p:spPr>
          <a:xfrm>
            <a:off x="4846320" y="1554480"/>
            <a:ext cx="3979800" cy="4663440"/>
          </a:xfrm>
          <a:prstGeom prst="rect">
            <a:avLst/>
          </a:prstGeom>
          <a:ln>
            <a:noFill/>
          </a:ln>
        </p:spPr>
      </p:pic>
      <p:sp>
        <p:nvSpPr>
          <p:cNvPr id="294" name="CustomShape 1"/>
          <p:cNvSpPr/>
          <p:nvPr/>
        </p:nvSpPr>
        <p:spPr>
          <a:xfrm>
            <a:off x="457200" y="35100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Spatial Interpolation – </a:t>
            </a:r>
            <a:r>
              <a:rPr b="0" lang="en-US" sz="2600" spc="-1" strike="noStrike">
                <a:solidFill>
                  <a:srgbClr val="000000"/>
                </a:solidFill>
                <a:latin typeface="Times New Roman"/>
                <a:ea typeface="ＭＳ Ｐゴシック"/>
              </a:rPr>
              <a:t>Hijmans et al., 2005</a:t>
            </a:r>
            <a:endParaRPr b="0" lang="en-US" sz="26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5" name="" descr=""/>
          <p:cNvPicPr/>
          <p:nvPr/>
        </p:nvPicPr>
        <p:blipFill>
          <a:blip r:embed="rId1"/>
          <a:stretch/>
        </p:blipFill>
        <p:spPr>
          <a:xfrm>
            <a:off x="209160" y="1828800"/>
            <a:ext cx="3722760" cy="4136400"/>
          </a:xfrm>
          <a:prstGeom prst="rect">
            <a:avLst/>
          </a:prstGeom>
          <a:ln>
            <a:noFill/>
          </a:ln>
        </p:spPr>
      </p:pic>
      <p:pic>
        <p:nvPicPr>
          <p:cNvPr id="296" name="" descr=""/>
          <p:cNvPicPr/>
          <p:nvPr/>
        </p:nvPicPr>
        <p:blipFill>
          <a:blip r:embed="rId2"/>
          <a:stretch/>
        </p:blipFill>
        <p:spPr>
          <a:xfrm>
            <a:off x="4846320" y="1554480"/>
            <a:ext cx="3979800" cy="4663440"/>
          </a:xfrm>
          <a:prstGeom prst="rect">
            <a:avLst/>
          </a:prstGeom>
          <a:ln>
            <a:noFill/>
          </a:ln>
        </p:spPr>
      </p:pic>
      <p:pic>
        <p:nvPicPr>
          <p:cNvPr id="297" name="" descr=""/>
          <p:cNvPicPr/>
          <p:nvPr/>
        </p:nvPicPr>
        <p:blipFill>
          <a:blip r:embed="rId3"/>
          <a:stretch/>
        </p:blipFill>
        <p:spPr>
          <a:xfrm>
            <a:off x="1538640" y="1622160"/>
            <a:ext cx="6325200" cy="4412880"/>
          </a:xfrm>
          <a:prstGeom prst="rect">
            <a:avLst/>
          </a:prstGeom>
          <a:ln>
            <a:noFill/>
          </a:ln>
        </p:spPr>
      </p:pic>
      <p:pic>
        <p:nvPicPr>
          <p:cNvPr id="298" name="" descr=""/>
          <p:cNvPicPr/>
          <p:nvPr/>
        </p:nvPicPr>
        <p:blipFill>
          <a:blip r:embed="rId4"/>
          <a:stretch/>
        </p:blipFill>
        <p:spPr>
          <a:xfrm>
            <a:off x="1538640" y="1622160"/>
            <a:ext cx="6325200" cy="4412880"/>
          </a:xfrm>
          <a:prstGeom prst="rect">
            <a:avLst/>
          </a:prstGeom>
          <a:ln>
            <a:noFill/>
          </a:ln>
        </p:spPr>
      </p:pic>
      <p:pic>
        <p:nvPicPr>
          <p:cNvPr id="299" name="" descr=""/>
          <p:cNvPicPr/>
          <p:nvPr/>
        </p:nvPicPr>
        <p:blipFill>
          <a:blip r:embed="rId5"/>
          <a:stretch/>
        </p:blipFill>
        <p:spPr>
          <a:xfrm>
            <a:off x="1538640" y="1622160"/>
            <a:ext cx="6325200" cy="4412880"/>
          </a:xfrm>
          <a:prstGeom prst="rect">
            <a:avLst/>
          </a:prstGeom>
          <a:ln>
            <a:noFill/>
          </a:ln>
        </p:spPr>
      </p:pic>
      <p:sp>
        <p:nvSpPr>
          <p:cNvPr id="300" name="CustomShape 1"/>
          <p:cNvSpPr/>
          <p:nvPr/>
        </p:nvSpPr>
        <p:spPr>
          <a:xfrm>
            <a:off x="457200" y="35100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Spatial Interpolation – </a:t>
            </a:r>
            <a:r>
              <a:rPr b="0" lang="en-US" sz="2600" spc="-1" strike="noStrike">
                <a:solidFill>
                  <a:srgbClr val="000000"/>
                </a:solidFill>
                <a:latin typeface="Times New Roman"/>
                <a:ea typeface="ＭＳ Ｐゴシック"/>
              </a:rPr>
              <a:t>Hijmans et al., 2005</a:t>
            </a:r>
            <a:endParaRPr b="0" lang="en-US" sz="26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457200" y="639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The nature of spatial data</a:t>
            </a:r>
            <a:endParaRPr b="0" lang="en-US" sz="4400" spc="-1" strike="noStrike">
              <a:latin typeface="Arial"/>
            </a:endParaRPr>
          </a:p>
        </p:txBody>
      </p:sp>
      <p:sp>
        <p:nvSpPr>
          <p:cNvPr id="302"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imes new roman"/>
                <a:ea typeface="ＭＳ Ｐゴシック"/>
              </a:rPr>
              <a:t>Tobler’s First Law of Geography:</a:t>
            </a:r>
            <a:endParaRPr b="0" lang="en-US" sz="3200" spc="-1" strike="noStrike">
              <a:latin typeface="Arial"/>
            </a:endParaRPr>
          </a:p>
          <a:p>
            <a:pPr lvl="1" marL="743040" indent="-285120">
              <a:lnSpc>
                <a:spcPct val="100000"/>
              </a:lnSpc>
              <a:spcBef>
                <a:spcPts val="601"/>
              </a:spcBef>
              <a:buClr>
                <a:srgbClr val="1f497d"/>
              </a:buClr>
              <a:buFont typeface="Arial"/>
              <a:buChar char="–"/>
            </a:pPr>
            <a:r>
              <a:rPr b="0" i="1" lang="en-US" sz="3000" spc="-1" strike="noStrike">
                <a:solidFill>
                  <a:srgbClr val="1f497d"/>
                </a:solidFill>
                <a:latin typeface="Times new roman"/>
                <a:ea typeface="ＭＳ Ｐゴシック"/>
              </a:rPr>
              <a:t>Everything is related to everything else, but near things are more related than distant things.</a:t>
            </a:r>
            <a:endParaRPr b="0" lang="en-US" sz="3000" spc="-1" strike="noStrike">
              <a:latin typeface="Arial"/>
            </a:endParaRPr>
          </a:p>
          <a:p>
            <a:pPr marL="457200">
              <a:lnSpc>
                <a:spcPct val="100000"/>
              </a:lnSpc>
              <a:spcBef>
                <a:spcPts val="601"/>
              </a:spcBef>
            </a:pPr>
            <a:endParaRPr b="0" lang="en-US" sz="30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imes new roman"/>
                <a:ea typeface="ＭＳ Ｐゴシック"/>
              </a:rPr>
              <a:t>Most of the things we are interested in are not randomly distributed in space.</a:t>
            </a:r>
            <a:endParaRPr b="0" lang="en-US" sz="32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Con: Need to correct for spatial autocorrelation and bias in analyses</a:t>
            </a:r>
            <a:endParaRPr b="0" lang="en-US" sz="28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Pro: Allows for interpolation</a:t>
            </a:r>
            <a:endParaRPr b="0" lang="en-US" sz="2800" spc="-1" strike="noStrike">
              <a:latin typeface="Arial"/>
            </a:endParaRPr>
          </a:p>
          <a:p>
            <a:pPr>
              <a:lnSpc>
                <a:spcPct val="100000"/>
              </a:lnSpc>
            </a:pPr>
            <a:endParaRPr b="0" lang="en-US" sz="2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457200" y="656280"/>
            <a:ext cx="8228880" cy="532800"/>
          </a:xfrm>
          <a:prstGeom prst="rect">
            <a:avLst/>
          </a:prstGeom>
          <a:solidFill>
            <a:srgbClr val="c6d9f1"/>
          </a:solidFill>
          <a:ln>
            <a:noFill/>
          </a:ln>
        </p:spPr>
        <p:style>
          <a:lnRef idx="0"/>
          <a:fillRef idx="0"/>
          <a:effectRef idx="0"/>
          <a:fontRef idx="minor"/>
        </p:style>
        <p:txBody>
          <a:bodyPr lIns="90000" rIns="90000" tIns="45000" bIns="45000"/>
          <a:p>
            <a:pPr algn="ctr">
              <a:lnSpc>
                <a:spcPct val="100000"/>
              </a:lnSpc>
            </a:pPr>
            <a:r>
              <a:rPr b="0" lang="en-US" sz="2200" spc="-1" strike="noStrike">
                <a:solidFill>
                  <a:srgbClr val="1f497d"/>
                </a:solidFill>
                <a:latin typeface="Times new roman"/>
                <a:ea typeface="DejaVu Sans"/>
              </a:rPr>
              <a:t>GIS fundamentals: Geographic coordinate systems (GCS)</a:t>
            </a:r>
            <a:endParaRPr b="0" lang="en-US" sz="2200" spc="-1" strike="noStrike">
              <a:latin typeface="Arial"/>
            </a:endParaRPr>
          </a:p>
        </p:txBody>
      </p:sp>
      <p:sp>
        <p:nvSpPr>
          <p:cNvPr id="304" name="CustomShape 2"/>
          <p:cNvSpPr/>
          <p:nvPr/>
        </p:nvSpPr>
        <p:spPr>
          <a:xfrm>
            <a:off x="3624120" y="2476440"/>
            <a:ext cx="1894680" cy="1904400"/>
          </a:xfrm>
          <a:prstGeom prst="rect">
            <a:avLst/>
          </a:prstGeom>
          <a:noFill/>
          <a:ln>
            <a:noFill/>
          </a:ln>
        </p:spPr>
        <p:style>
          <a:lnRef idx="0"/>
          <a:fillRef idx="0"/>
          <a:effectRef idx="0"/>
          <a:fontRef idx="minor"/>
        </p:style>
      </p:sp>
      <p:sp>
        <p:nvSpPr>
          <p:cNvPr id="305" name="CustomShape 3"/>
          <p:cNvSpPr/>
          <p:nvPr/>
        </p:nvSpPr>
        <p:spPr>
          <a:xfrm>
            <a:off x="457200" y="1054080"/>
            <a:ext cx="8305200" cy="1613520"/>
          </a:xfrm>
          <a:prstGeom prst="rect">
            <a:avLst/>
          </a:prstGeom>
          <a:noFill/>
          <a:ln>
            <a:noFill/>
          </a:ln>
        </p:spPr>
        <p:style>
          <a:lnRef idx="0"/>
          <a:fillRef idx="0"/>
          <a:effectRef idx="0"/>
          <a:fontRef idx="minor"/>
        </p:style>
        <p:txBody>
          <a:bodyPr lIns="90000" rIns="90000" tIns="45000" bIns="45000"/>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A point is referenced by its </a:t>
            </a:r>
            <a:r>
              <a:rPr b="0" i="1" lang="en-US" sz="2000" spc="-1" strike="noStrike">
                <a:solidFill>
                  <a:srgbClr val="000000"/>
                </a:solidFill>
                <a:latin typeface="Times New Roman"/>
                <a:ea typeface="ＭＳ Ｐゴシック"/>
              </a:rPr>
              <a:t>longitude</a:t>
            </a:r>
            <a:r>
              <a:rPr b="0" lang="en-US" sz="2000" spc="-1" strike="noStrike">
                <a:solidFill>
                  <a:srgbClr val="000000"/>
                </a:solidFill>
                <a:latin typeface="Times New Roman"/>
                <a:ea typeface="ＭＳ Ｐゴシック"/>
              </a:rPr>
              <a:t> and </a:t>
            </a:r>
            <a:r>
              <a:rPr b="0" i="1" lang="en-US" sz="2000" spc="-1" strike="noStrike">
                <a:solidFill>
                  <a:srgbClr val="000000"/>
                </a:solidFill>
                <a:latin typeface="Times New Roman"/>
                <a:ea typeface="ＭＳ Ｐゴシック"/>
              </a:rPr>
              <a:t>latitude</a:t>
            </a:r>
            <a:r>
              <a:rPr b="0" lang="en-US" sz="2000" spc="-1" strike="noStrike">
                <a:solidFill>
                  <a:srgbClr val="000000"/>
                </a:solidFill>
                <a:latin typeface="Times New Roman"/>
                <a:ea typeface="ＭＳ Ｐゴシック"/>
              </a:rPr>
              <a:t>, which are angles measured from the Earth’s center to a point on its surface.</a:t>
            </a:r>
            <a:endParaRPr b="0" lang="en-US" sz="2000" spc="-1" strike="noStrike">
              <a:latin typeface="Arial"/>
            </a:endParaRPr>
          </a:p>
          <a:p>
            <a:pPr lvl="1" marL="432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Latitude is also the angle from Polaris to horizon (in N. hemisphere)</a:t>
            </a:r>
            <a:endParaRPr b="0" lang="en-US" sz="2000" spc="-1" strike="noStrike">
              <a:latin typeface="Arial"/>
            </a:endParaRPr>
          </a:p>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Latitude and longitude are measured either in decimal degrees or in degrees, minutes and seconds.</a:t>
            </a:r>
            <a:endParaRPr b="0" lang="en-US" sz="2000" spc="-1" strike="noStrike">
              <a:latin typeface="Arial"/>
            </a:endParaRPr>
          </a:p>
        </p:txBody>
      </p:sp>
      <p:pic>
        <p:nvPicPr>
          <p:cNvPr id="306" name="" descr=""/>
          <p:cNvPicPr/>
          <p:nvPr/>
        </p:nvPicPr>
        <p:blipFill>
          <a:blip r:embed="rId1"/>
          <a:stretch/>
        </p:blipFill>
        <p:spPr>
          <a:xfrm>
            <a:off x="2651760" y="2710800"/>
            <a:ext cx="4297680" cy="399348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457200" y="656280"/>
            <a:ext cx="8228880" cy="532800"/>
          </a:xfrm>
          <a:prstGeom prst="rect">
            <a:avLst/>
          </a:prstGeom>
          <a:solidFill>
            <a:srgbClr val="c6d9f1"/>
          </a:solidFill>
          <a:ln>
            <a:noFill/>
          </a:ln>
        </p:spPr>
        <p:style>
          <a:lnRef idx="0"/>
          <a:fillRef idx="0"/>
          <a:effectRef idx="0"/>
          <a:fontRef idx="minor"/>
        </p:style>
        <p:txBody>
          <a:bodyPr lIns="90000" rIns="90000" tIns="45000" bIns="45000"/>
          <a:p>
            <a:pPr algn="ctr">
              <a:lnSpc>
                <a:spcPct val="100000"/>
              </a:lnSpc>
            </a:pPr>
            <a:r>
              <a:rPr b="0" lang="en-US" sz="2200" spc="-1" strike="noStrike">
                <a:solidFill>
                  <a:srgbClr val="1f497d"/>
                </a:solidFill>
                <a:latin typeface="Times new roman"/>
                <a:ea typeface="DejaVu Sans"/>
              </a:rPr>
              <a:t>GIS fundamentals: Geographic coordinate systems (GCS)</a:t>
            </a:r>
            <a:endParaRPr b="0" lang="en-US" sz="2200" spc="-1" strike="noStrike">
              <a:latin typeface="Arial"/>
            </a:endParaRPr>
          </a:p>
        </p:txBody>
      </p:sp>
      <p:sp>
        <p:nvSpPr>
          <p:cNvPr id="308" name="CustomShape 2"/>
          <p:cNvSpPr/>
          <p:nvPr/>
        </p:nvSpPr>
        <p:spPr>
          <a:xfrm>
            <a:off x="3624120" y="2476440"/>
            <a:ext cx="1894680" cy="1904400"/>
          </a:xfrm>
          <a:prstGeom prst="rect">
            <a:avLst/>
          </a:prstGeom>
          <a:noFill/>
          <a:ln>
            <a:noFill/>
          </a:ln>
        </p:spPr>
        <p:style>
          <a:lnRef idx="0"/>
          <a:fillRef idx="0"/>
          <a:effectRef idx="0"/>
          <a:fontRef idx="minor"/>
        </p:style>
      </p:sp>
      <p:sp>
        <p:nvSpPr>
          <p:cNvPr id="309" name="CustomShape 3"/>
          <p:cNvSpPr/>
          <p:nvPr/>
        </p:nvSpPr>
        <p:spPr>
          <a:xfrm>
            <a:off x="457200" y="1306080"/>
            <a:ext cx="8457480" cy="2375280"/>
          </a:xfrm>
          <a:prstGeom prst="rect">
            <a:avLst/>
          </a:prstGeom>
          <a:noFill/>
          <a:ln>
            <a:noFill/>
          </a:ln>
        </p:spPr>
        <p:style>
          <a:lnRef idx="0"/>
          <a:fillRef idx="0"/>
          <a:effectRef idx="0"/>
          <a:fontRef idx="minor"/>
        </p:style>
        <p:txBody>
          <a:bodyPr lIns="90000" rIns="90000" tIns="45000" bIns="45000"/>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The shape and size of a GCS’s surface is defined by a sphere or a spheroid</a:t>
            </a:r>
            <a:endParaRPr b="0" lang="en-US" sz="2000" spc="-1" strike="noStrike">
              <a:latin typeface="Arial"/>
            </a:endParaRPr>
          </a:p>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In fact, the Earth is neither a perfect sphere nor spheroid (the South Pole is closer to the equator than the North pole!)</a:t>
            </a:r>
            <a:endParaRPr b="0" lang="en-US" sz="2000" spc="-1" strike="noStrike">
              <a:latin typeface="Arial"/>
            </a:endParaRPr>
          </a:p>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A </a:t>
            </a:r>
            <a:r>
              <a:rPr b="0" i="1" lang="en-US" sz="2000" spc="-1" strike="noStrike">
                <a:solidFill>
                  <a:srgbClr val="000000"/>
                </a:solidFill>
                <a:latin typeface="Times New Roman"/>
                <a:ea typeface="ＭＳ Ｐゴシック"/>
              </a:rPr>
              <a:t>datum</a:t>
            </a:r>
            <a:r>
              <a:rPr b="0" lang="en-US" sz="2000" spc="-1" strike="noStrike">
                <a:solidFill>
                  <a:srgbClr val="000000"/>
                </a:solidFill>
                <a:latin typeface="Times New Roman"/>
                <a:ea typeface="ＭＳ Ｐゴシック"/>
              </a:rPr>
              <a:t> defines the origin and orientation of latitude and longitude lines.</a:t>
            </a:r>
            <a:endParaRPr b="0" lang="en-US" sz="2000" spc="-1" strike="noStrike">
              <a:latin typeface="Arial"/>
            </a:endParaRPr>
          </a:p>
          <a:p>
            <a:pPr marL="216000" indent="-215640">
              <a:lnSpc>
                <a:spcPct val="125000"/>
              </a:lnSpc>
              <a:buClr>
                <a:srgbClr val="ff0000"/>
              </a:buClr>
              <a:buFont typeface="Symbol"/>
              <a:buChar char=""/>
            </a:pPr>
            <a:r>
              <a:rPr b="0" lang="en-US" sz="2000" spc="-1" strike="noStrike">
                <a:solidFill>
                  <a:srgbClr val="ff0000"/>
                </a:solidFill>
                <a:latin typeface="Times New Roman"/>
                <a:ea typeface="ＭＳ Ｐゴシック"/>
              </a:rPr>
              <a:t>Changing a GCS’s spheroid or datum changes all values!</a:t>
            </a:r>
            <a:endParaRPr b="0" lang="en-US" sz="2000" spc="-1" strike="noStrike">
              <a:latin typeface="Arial"/>
            </a:endParaRPr>
          </a:p>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The standard global system is called World Geodetic System 1984 (WGS1984)</a:t>
            </a:r>
            <a:endParaRPr b="0" lang="en-US" sz="2000" spc="-1" strike="noStrike">
              <a:latin typeface="Arial"/>
            </a:endParaRPr>
          </a:p>
        </p:txBody>
      </p:sp>
      <p:pic>
        <p:nvPicPr>
          <p:cNvPr id="310" name="" descr=""/>
          <p:cNvPicPr/>
          <p:nvPr/>
        </p:nvPicPr>
        <p:blipFill>
          <a:blip r:embed="rId1"/>
          <a:stretch/>
        </p:blipFill>
        <p:spPr>
          <a:xfrm>
            <a:off x="3017520" y="3723480"/>
            <a:ext cx="3717360" cy="304308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457200" y="656280"/>
            <a:ext cx="8228880" cy="532800"/>
          </a:xfrm>
          <a:prstGeom prst="rect">
            <a:avLst/>
          </a:prstGeom>
          <a:solidFill>
            <a:srgbClr val="c6d9f1"/>
          </a:solidFill>
          <a:ln>
            <a:noFill/>
          </a:ln>
        </p:spPr>
        <p:style>
          <a:lnRef idx="0"/>
          <a:fillRef idx="0"/>
          <a:effectRef idx="0"/>
          <a:fontRef idx="minor"/>
        </p:style>
        <p:txBody>
          <a:bodyPr lIns="90000" rIns="90000" tIns="45000" bIns="45000"/>
          <a:p>
            <a:pPr algn="ctr">
              <a:lnSpc>
                <a:spcPct val="100000"/>
              </a:lnSpc>
            </a:pPr>
            <a:r>
              <a:rPr b="0" lang="en-US" sz="2200" spc="-1" strike="noStrike">
                <a:solidFill>
                  <a:srgbClr val="1f497d"/>
                </a:solidFill>
                <a:latin typeface="Times new roman"/>
                <a:ea typeface="DejaVu Sans"/>
              </a:rPr>
              <a:t>GIS fundamentals: Geographic coordinate systems (GCS)</a:t>
            </a:r>
            <a:endParaRPr b="0" lang="en-US" sz="2200" spc="-1" strike="noStrike">
              <a:latin typeface="Arial"/>
            </a:endParaRPr>
          </a:p>
        </p:txBody>
      </p:sp>
      <p:sp>
        <p:nvSpPr>
          <p:cNvPr id="312" name="CustomShape 2"/>
          <p:cNvSpPr/>
          <p:nvPr/>
        </p:nvSpPr>
        <p:spPr>
          <a:xfrm>
            <a:off x="457200" y="1475640"/>
            <a:ext cx="8457480" cy="2375280"/>
          </a:xfrm>
          <a:prstGeom prst="rect">
            <a:avLst/>
          </a:prstGeom>
          <a:noFill/>
          <a:ln>
            <a:noFill/>
          </a:ln>
        </p:spPr>
        <p:style>
          <a:lnRef idx="0"/>
          <a:fillRef idx="0"/>
          <a:effectRef idx="0"/>
          <a:fontRef idx="minor"/>
        </p:style>
        <p:txBody>
          <a:bodyPr lIns="90000" rIns="90000" tIns="45000" bIns="45000"/>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WGS84</a:t>
            </a:r>
            <a:endParaRPr b="0" lang="en-US" sz="2000" spc="-1" strike="noStrike">
              <a:latin typeface="Arial"/>
            </a:endParaRPr>
          </a:p>
          <a:p>
            <a:pPr lvl="2" marL="648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Default Datum for GPS units</a:t>
            </a:r>
            <a:endParaRPr b="0" lang="en-US" sz="2000" spc="-1" strike="noStrike">
              <a:latin typeface="Arial"/>
            </a:endParaRPr>
          </a:p>
          <a:p>
            <a:pPr lvl="2" marL="648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Pretty good for global measurements</a:t>
            </a:r>
            <a:endParaRPr b="0" lang="en-US" sz="2000" spc="-1" strike="noStrike">
              <a:latin typeface="Arial"/>
            </a:endParaRPr>
          </a:p>
          <a:p>
            <a:pPr lvl="2" marL="648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Small changes in landmass movements can be significant at global scale</a:t>
            </a:r>
            <a:endParaRPr b="0" lang="en-US" sz="2000" spc="-1" strike="noStrike">
              <a:latin typeface="Arial"/>
            </a:endParaRPr>
          </a:p>
          <a:p>
            <a:pPr lvl="4" marL="1080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Melting glaciers cause rising elevation</a:t>
            </a:r>
            <a:endParaRPr b="0" lang="en-US" sz="2000" spc="-1" strike="noStrike">
              <a:latin typeface="Arial"/>
            </a:endParaRPr>
          </a:p>
          <a:p>
            <a:pPr lvl="4" marL="1080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Tectonic movements</a:t>
            </a:r>
            <a:endParaRPr b="0" lang="en-US" sz="2000" spc="-1" strike="noStrike">
              <a:latin typeface="Arial"/>
            </a:endParaRPr>
          </a:p>
          <a:p>
            <a:pPr lvl="2" marL="648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Local datums are better for local maps (e.g., North American Datum; NAD83) and reduce significance of landmass movements.</a:t>
            </a:r>
            <a:endParaRPr b="0" lang="en-US" sz="2000" spc="-1" strike="noStrike">
              <a:latin typeface="Arial"/>
            </a:endParaRPr>
          </a:p>
          <a:p>
            <a:pPr lvl="1" marL="432000" indent="-216000">
              <a:lnSpc>
                <a:spcPct val="125000"/>
              </a:lnSpc>
              <a:buClr>
                <a:srgbClr val="000000"/>
              </a:buClr>
              <a:buSzPct val="45000"/>
              <a:buFont typeface="Wingdings" charset="2"/>
              <a:buChar char=""/>
            </a:pPr>
            <a:endParaRPr b="0" lang="en-US" sz="2000" spc="-1" strike="noStrike">
              <a:latin typeface="Arial"/>
            </a:endParaRPr>
          </a:p>
          <a:p>
            <a:pPr lvl="2" marL="648000" indent="-216000">
              <a:lnSpc>
                <a:spcPct val="125000"/>
              </a:lnSpc>
              <a:buClr>
                <a:srgbClr val="000000"/>
              </a:buClr>
              <a:buSzPct val="45000"/>
              <a:buFont typeface="Wingdings" charset="2"/>
              <a:buChar char=""/>
            </a:pPr>
            <a:endParaRPr b="0" lang="en-US" sz="20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457200" y="656280"/>
            <a:ext cx="8228880" cy="532800"/>
          </a:xfrm>
          <a:prstGeom prst="rect">
            <a:avLst/>
          </a:prstGeom>
          <a:solidFill>
            <a:srgbClr val="c6d9f1"/>
          </a:solidFill>
          <a:ln>
            <a:noFill/>
          </a:ln>
        </p:spPr>
        <p:style>
          <a:lnRef idx="0"/>
          <a:fillRef idx="0"/>
          <a:effectRef idx="0"/>
          <a:fontRef idx="minor"/>
        </p:style>
        <p:txBody>
          <a:bodyPr lIns="90000" rIns="90000" tIns="45000" bIns="45000"/>
          <a:p>
            <a:pPr algn="ctr">
              <a:lnSpc>
                <a:spcPct val="100000"/>
              </a:lnSpc>
            </a:pPr>
            <a:r>
              <a:rPr b="0" lang="en-US" sz="2200" spc="-1" strike="noStrike">
                <a:solidFill>
                  <a:srgbClr val="1f497d"/>
                </a:solidFill>
                <a:latin typeface="Times new roman"/>
                <a:ea typeface="DejaVu Sans"/>
              </a:rPr>
              <a:t>GIS fundamentals: Geographic coordinate systems (GCS)</a:t>
            </a:r>
            <a:endParaRPr b="0" lang="en-US" sz="2200" spc="-1" strike="noStrike">
              <a:latin typeface="Arial"/>
            </a:endParaRPr>
          </a:p>
        </p:txBody>
      </p:sp>
      <p:sp>
        <p:nvSpPr>
          <p:cNvPr id="314" name="CustomShape 2"/>
          <p:cNvSpPr/>
          <p:nvPr/>
        </p:nvSpPr>
        <p:spPr>
          <a:xfrm>
            <a:off x="457200" y="1475640"/>
            <a:ext cx="8457480" cy="2375280"/>
          </a:xfrm>
          <a:prstGeom prst="rect">
            <a:avLst/>
          </a:prstGeom>
          <a:noFill/>
          <a:ln>
            <a:noFill/>
          </a:ln>
        </p:spPr>
        <p:style>
          <a:lnRef idx="0"/>
          <a:fillRef idx="0"/>
          <a:effectRef idx="0"/>
          <a:fontRef idx="minor"/>
        </p:style>
        <p:txBody>
          <a:bodyPr lIns="90000" rIns="90000" tIns="45000" bIns="45000"/>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WGS84 – Unprojected: Distortion near extents of map</a:t>
            </a:r>
            <a:endParaRPr b="0" lang="en-US" sz="2000" spc="-1" strike="noStrike">
              <a:latin typeface="Arial"/>
            </a:endParaRPr>
          </a:p>
          <a:p>
            <a:pPr lvl="2" marL="648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Default Datum for GPS units</a:t>
            </a:r>
            <a:endParaRPr b="0" lang="en-US" sz="2000" spc="-1" strike="noStrike">
              <a:latin typeface="Arial"/>
            </a:endParaRPr>
          </a:p>
          <a:p>
            <a:pPr lvl="2" marL="648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Pretty good for global measurements</a:t>
            </a:r>
            <a:endParaRPr b="0" lang="en-US" sz="2000" spc="-1" strike="noStrike">
              <a:latin typeface="Arial"/>
            </a:endParaRPr>
          </a:p>
          <a:p>
            <a:pPr lvl="2" marL="648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Small changes in landmass movements can be significant at global scale</a:t>
            </a:r>
            <a:endParaRPr b="0" lang="en-US" sz="2000" spc="-1" strike="noStrike">
              <a:latin typeface="Arial"/>
            </a:endParaRPr>
          </a:p>
          <a:p>
            <a:pPr lvl="4" marL="1080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Melting glaciers cause rising elevation</a:t>
            </a:r>
            <a:endParaRPr b="0" lang="en-US" sz="2000" spc="-1" strike="noStrike">
              <a:latin typeface="Arial"/>
            </a:endParaRPr>
          </a:p>
          <a:p>
            <a:pPr lvl="4" marL="1080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Tectonic movements</a:t>
            </a:r>
            <a:endParaRPr b="0" lang="en-US" sz="2000" spc="-1" strike="noStrike">
              <a:latin typeface="Arial"/>
            </a:endParaRPr>
          </a:p>
          <a:p>
            <a:pPr lvl="2" marL="648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Local datums are better for local maps (e.g., North American Datum; NAD83) and reduce significance of landmass movements.</a:t>
            </a:r>
            <a:endParaRPr b="0" lang="en-US" sz="2000" spc="-1" strike="noStrike">
              <a:latin typeface="Arial"/>
            </a:endParaRPr>
          </a:p>
          <a:p>
            <a:pPr lvl="1" marL="432000" indent="-216000">
              <a:lnSpc>
                <a:spcPct val="125000"/>
              </a:lnSpc>
              <a:buClr>
                <a:srgbClr val="000000"/>
              </a:buClr>
              <a:buSzPct val="45000"/>
              <a:buFont typeface="Wingdings" charset="2"/>
              <a:buChar char=""/>
            </a:pPr>
            <a:endParaRPr b="0" lang="en-US" sz="2000" spc="-1" strike="noStrike">
              <a:latin typeface="Arial"/>
            </a:endParaRPr>
          </a:p>
          <a:p>
            <a:pPr lvl="2" marL="648000" indent="-216000">
              <a:lnSpc>
                <a:spcPct val="125000"/>
              </a:lnSpc>
              <a:buClr>
                <a:srgbClr val="000000"/>
              </a:buClr>
              <a:buSzPct val="45000"/>
              <a:buFont typeface="Wingdings" charset="2"/>
              <a:buChar char=""/>
            </a:pPr>
            <a:endParaRPr b="0" lang="en-US" sz="2000" spc="-1" strike="noStrike">
              <a:latin typeface="Arial"/>
            </a:endParaRPr>
          </a:p>
        </p:txBody>
      </p:sp>
      <p:pic>
        <p:nvPicPr>
          <p:cNvPr id="315" name="" descr=""/>
          <p:cNvPicPr/>
          <p:nvPr/>
        </p:nvPicPr>
        <p:blipFill>
          <a:blip r:embed="rId1"/>
          <a:stretch/>
        </p:blipFill>
        <p:spPr>
          <a:xfrm>
            <a:off x="457200" y="1920240"/>
            <a:ext cx="7967520" cy="4480560"/>
          </a:xfrm>
          <a:prstGeom prst="rect">
            <a:avLst/>
          </a:prstGeom>
          <a:ln>
            <a:noFill/>
          </a:ln>
        </p:spPr>
      </p:pic>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457200" y="656280"/>
            <a:ext cx="8228880" cy="532800"/>
          </a:xfrm>
          <a:prstGeom prst="rect">
            <a:avLst/>
          </a:prstGeom>
          <a:solidFill>
            <a:srgbClr val="c6d9f1"/>
          </a:solidFill>
          <a:ln>
            <a:noFill/>
          </a:ln>
        </p:spPr>
        <p:style>
          <a:lnRef idx="0"/>
          <a:fillRef idx="0"/>
          <a:effectRef idx="0"/>
          <a:fontRef idx="minor"/>
        </p:style>
        <p:txBody>
          <a:bodyPr lIns="90000" rIns="90000" tIns="45000" bIns="45000"/>
          <a:p>
            <a:pPr algn="ctr">
              <a:lnSpc>
                <a:spcPct val="100000"/>
              </a:lnSpc>
            </a:pPr>
            <a:r>
              <a:rPr b="0" lang="en-US" sz="2200" spc="-1" strike="noStrike">
                <a:solidFill>
                  <a:srgbClr val="1f497d"/>
                </a:solidFill>
                <a:latin typeface="Times new roman"/>
                <a:ea typeface="DejaVu Sans"/>
              </a:rPr>
              <a:t>GIS fundamentals: Projected coordinate systems (PCS)</a:t>
            </a:r>
            <a:endParaRPr b="0" lang="en-US" sz="2200" spc="-1" strike="noStrike">
              <a:latin typeface="Arial"/>
            </a:endParaRPr>
          </a:p>
        </p:txBody>
      </p:sp>
      <p:sp>
        <p:nvSpPr>
          <p:cNvPr id="317" name="CustomShape 2"/>
          <p:cNvSpPr/>
          <p:nvPr/>
        </p:nvSpPr>
        <p:spPr>
          <a:xfrm>
            <a:off x="3624120" y="2476440"/>
            <a:ext cx="1894680" cy="1904400"/>
          </a:xfrm>
          <a:prstGeom prst="rect">
            <a:avLst/>
          </a:prstGeom>
          <a:noFill/>
          <a:ln>
            <a:noFill/>
          </a:ln>
        </p:spPr>
        <p:style>
          <a:lnRef idx="0"/>
          <a:fillRef idx="0"/>
          <a:effectRef idx="0"/>
          <a:fontRef idx="minor"/>
        </p:style>
      </p:sp>
      <p:sp>
        <p:nvSpPr>
          <p:cNvPr id="318" name="CustomShape 3"/>
          <p:cNvSpPr/>
          <p:nvPr/>
        </p:nvSpPr>
        <p:spPr>
          <a:xfrm>
            <a:off x="457200" y="838080"/>
            <a:ext cx="8457480" cy="472320"/>
          </a:xfrm>
          <a:prstGeom prst="rect">
            <a:avLst/>
          </a:prstGeom>
          <a:noFill/>
          <a:ln>
            <a:noFill/>
          </a:ln>
        </p:spPr>
        <p:style>
          <a:lnRef idx="0"/>
          <a:fillRef idx="0"/>
          <a:effectRef idx="0"/>
          <a:fontRef idx="minor"/>
        </p:style>
      </p:sp>
      <p:sp>
        <p:nvSpPr>
          <p:cNvPr id="319" name="CustomShape 4"/>
          <p:cNvSpPr/>
          <p:nvPr/>
        </p:nvSpPr>
        <p:spPr>
          <a:xfrm>
            <a:off x="457200" y="1182240"/>
            <a:ext cx="8457480" cy="1994400"/>
          </a:xfrm>
          <a:prstGeom prst="rect">
            <a:avLst/>
          </a:prstGeom>
          <a:noFill/>
          <a:ln>
            <a:noFill/>
          </a:ln>
        </p:spPr>
        <p:style>
          <a:lnRef idx="0"/>
          <a:fillRef idx="0"/>
          <a:effectRef idx="0"/>
          <a:fontRef idx="minor"/>
        </p:style>
        <p:txBody>
          <a:bodyPr lIns="90000" rIns="90000" tIns="45000" bIns="45000"/>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Representing the earth's surface in two dimensions causes distortion in the shape, area, distance, or direction of the data.</a:t>
            </a:r>
            <a:endParaRPr b="0" lang="en-US" sz="2000" spc="-1" strike="noStrike">
              <a:latin typeface="Arial"/>
            </a:endParaRPr>
          </a:p>
          <a:p>
            <a:pPr lvl="1" marL="432000" indent="-216000">
              <a:lnSpc>
                <a:spcPct val="125000"/>
              </a:lnSpc>
              <a:buClr>
                <a:srgbClr val="000000"/>
              </a:buClr>
              <a:buSzPct val="45000"/>
              <a:buFont typeface="Wingdings" charset="2"/>
              <a:buChar char=""/>
            </a:pPr>
            <a:r>
              <a:rPr b="0" lang="en-US" sz="2000" spc="-1" strike="noStrike">
                <a:solidFill>
                  <a:srgbClr val="000000"/>
                </a:solidFill>
                <a:latin typeface="Times New Roman"/>
                <a:ea typeface="ＭＳ Ｐゴシック"/>
              </a:rPr>
              <a:t>Impossible to show spherical object in 2 dimensions without distortion</a:t>
            </a:r>
            <a:endParaRPr b="0" lang="en-US" sz="2000" spc="-1" strike="noStrike">
              <a:latin typeface="Arial"/>
            </a:endParaRPr>
          </a:p>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A map projection uses mathematical formulas to relate spherical coordinates on the globe to flat, planar coordinates.</a:t>
            </a:r>
            <a:endParaRPr b="0" lang="en-US" sz="2000" spc="-1" strike="noStrike">
              <a:latin typeface="Arial"/>
            </a:endParaRPr>
          </a:p>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Different projections are designed to minimize different distortions.</a:t>
            </a:r>
            <a:endParaRPr b="0" lang="en-US" sz="2000" spc="-1" strike="noStrike">
              <a:latin typeface="Arial"/>
            </a:endParaRPr>
          </a:p>
        </p:txBody>
      </p:sp>
      <p:sp>
        <p:nvSpPr>
          <p:cNvPr id="320" name="CustomShape 5"/>
          <p:cNvSpPr/>
          <p:nvPr/>
        </p:nvSpPr>
        <p:spPr>
          <a:xfrm>
            <a:off x="943920" y="6439320"/>
            <a:ext cx="259164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latin typeface="Times New Roman"/>
                <a:ea typeface="ＭＳ Ｐゴシック"/>
              </a:rPr>
              <a:t>Mercator: maintains direction</a:t>
            </a:r>
            <a:endParaRPr b="0" lang="en-US" sz="1600" spc="-1" strike="noStrike">
              <a:latin typeface="Arial"/>
            </a:endParaRPr>
          </a:p>
        </p:txBody>
      </p:sp>
      <p:sp>
        <p:nvSpPr>
          <p:cNvPr id="321" name="CustomShape 6"/>
          <p:cNvSpPr/>
          <p:nvPr/>
        </p:nvSpPr>
        <p:spPr>
          <a:xfrm>
            <a:off x="5514840" y="6166080"/>
            <a:ext cx="224100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latin typeface="Times New Roman"/>
                <a:ea typeface="ＭＳ Ｐゴシック"/>
              </a:rPr>
              <a:t>Eckert IV: maintains area</a:t>
            </a:r>
            <a:endParaRPr b="0" lang="en-US" sz="1600" spc="-1" strike="noStrike">
              <a:latin typeface="Arial"/>
            </a:endParaRPr>
          </a:p>
        </p:txBody>
      </p:sp>
      <p:pic>
        <p:nvPicPr>
          <p:cNvPr id="322" name="" descr=""/>
          <p:cNvPicPr/>
          <p:nvPr/>
        </p:nvPicPr>
        <p:blipFill>
          <a:blip r:embed="rId1"/>
          <a:stretch/>
        </p:blipFill>
        <p:spPr>
          <a:xfrm>
            <a:off x="779400" y="3904200"/>
            <a:ext cx="3061080" cy="2595960"/>
          </a:xfrm>
          <a:prstGeom prst="rect">
            <a:avLst/>
          </a:prstGeom>
          <a:ln>
            <a:noFill/>
          </a:ln>
        </p:spPr>
      </p:pic>
      <p:pic>
        <p:nvPicPr>
          <p:cNvPr id="323" name="" descr=""/>
          <p:cNvPicPr/>
          <p:nvPr/>
        </p:nvPicPr>
        <p:blipFill>
          <a:blip r:embed="rId2"/>
          <a:stretch/>
        </p:blipFill>
        <p:spPr>
          <a:xfrm>
            <a:off x="4350240" y="3970440"/>
            <a:ext cx="4480560" cy="2255400"/>
          </a:xfrm>
          <a:prstGeom prst="rect">
            <a:avLst/>
          </a:prstGeom>
          <a:ln>
            <a:noFill/>
          </a:ln>
        </p:spPr>
      </p:pic>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457200" y="656280"/>
            <a:ext cx="8228880" cy="532800"/>
          </a:xfrm>
          <a:prstGeom prst="rect">
            <a:avLst/>
          </a:prstGeom>
          <a:solidFill>
            <a:srgbClr val="c6d9f1"/>
          </a:solidFill>
          <a:ln>
            <a:noFill/>
          </a:ln>
        </p:spPr>
        <p:style>
          <a:lnRef idx="0"/>
          <a:fillRef idx="0"/>
          <a:effectRef idx="0"/>
          <a:fontRef idx="minor"/>
        </p:style>
        <p:txBody>
          <a:bodyPr lIns="90000" rIns="90000" tIns="45000" bIns="45000"/>
          <a:p>
            <a:pPr algn="ctr">
              <a:lnSpc>
                <a:spcPct val="100000"/>
              </a:lnSpc>
            </a:pPr>
            <a:r>
              <a:rPr b="0" lang="en-US" sz="2200" spc="-1" strike="noStrike">
                <a:solidFill>
                  <a:srgbClr val="1f497d"/>
                </a:solidFill>
                <a:latin typeface="Times new roman"/>
                <a:ea typeface="DejaVu Sans"/>
              </a:rPr>
              <a:t>GIS fundamentals: Projected coordinate systems (PCS)</a:t>
            </a:r>
            <a:endParaRPr b="0" lang="en-US" sz="2200" spc="-1" strike="noStrike">
              <a:latin typeface="Arial"/>
            </a:endParaRPr>
          </a:p>
        </p:txBody>
      </p:sp>
      <p:sp>
        <p:nvSpPr>
          <p:cNvPr id="325" name="CustomShape 2"/>
          <p:cNvSpPr/>
          <p:nvPr/>
        </p:nvSpPr>
        <p:spPr>
          <a:xfrm>
            <a:off x="3624120" y="2476440"/>
            <a:ext cx="1894680" cy="1904400"/>
          </a:xfrm>
          <a:prstGeom prst="rect">
            <a:avLst/>
          </a:prstGeom>
          <a:noFill/>
          <a:ln>
            <a:noFill/>
          </a:ln>
        </p:spPr>
        <p:style>
          <a:lnRef idx="0"/>
          <a:fillRef idx="0"/>
          <a:effectRef idx="0"/>
          <a:fontRef idx="minor"/>
        </p:style>
      </p:sp>
      <p:sp>
        <p:nvSpPr>
          <p:cNvPr id="326" name="CustomShape 3"/>
          <p:cNvSpPr/>
          <p:nvPr/>
        </p:nvSpPr>
        <p:spPr>
          <a:xfrm>
            <a:off x="457200" y="838080"/>
            <a:ext cx="8457480" cy="472320"/>
          </a:xfrm>
          <a:prstGeom prst="rect">
            <a:avLst/>
          </a:prstGeom>
          <a:noFill/>
          <a:ln>
            <a:noFill/>
          </a:ln>
        </p:spPr>
        <p:style>
          <a:lnRef idx="0"/>
          <a:fillRef idx="0"/>
          <a:effectRef idx="0"/>
          <a:fontRef idx="minor"/>
        </p:style>
      </p:sp>
      <p:sp>
        <p:nvSpPr>
          <p:cNvPr id="327" name="CustomShape 4"/>
          <p:cNvSpPr/>
          <p:nvPr/>
        </p:nvSpPr>
        <p:spPr>
          <a:xfrm>
            <a:off x="457200" y="1542240"/>
            <a:ext cx="8457480" cy="1994400"/>
          </a:xfrm>
          <a:prstGeom prst="rect">
            <a:avLst/>
          </a:prstGeom>
          <a:noFill/>
          <a:ln>
            <a:noFill/>
          </a:ln>
        </p:spPr>
        <p:style>
          <a:lnRef idx="0"/>
          <a:fillRef idx="0"/>
          <a:effectRef idx="0"/>
          <a:fontRef idx="minor"/>
        </p:style>
        <p:txBody>
          <a:bodyPr lIns="90000" rIns="90000" tIns="45000" bIns="45000"/>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Representing the earth's surface in two dimensions causes distortion in the shape, area, distance, or direction of the data.</a:t>
            </a:r>
            <a:endParaRPr b="0" lang="en-US" sz="2000" spc="-1" strike="noStrike">
              <a:latin typeface="Arial"/>
            </a:endParaRPr>
          </a:p>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A map projection uses mathematical formulas to relate spherical coordinates on the globe to flat, planar coordinates.</a:t>
            </a:r>
            <a:endParaRPr b="0" lang="en-US" sz="2000" spc="-1" strike="noStrike">
              <a:latin typeface="Arial"/>
            </a:endParaRPr>
          </a:p>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Different projections are designed to minimize different distortions.</a:t>
            </a:r>
            <a:endParaRPr b="0" lang="en-US" sz="2000" spc="-1" strike="noStrike">
              <a:latin typeface="Arial"/>
            </a:endParaRPr>
          </a:p>
        </p:txBody>
      </p:sp>
      <p:sp>
        <p:nvSpPr>
          <p:cNvPr id="328" name="CustomShape 5"/>
          <p:cNvSpPr/>
          <p:nvPr/>
        </p:nvSpPr>
        <p:spPr>
          <a:xfrm>
            <a:off x="943920" y="6439320"/>
            <a:ext cx="259164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latin typeface="Times New Roman"/>
                <a:ea typeface="ＭＳ Ｐゴシック"/>
              </a:rPr>
              <a:t>Mercator: maintains direction</a:t>
            </a:r>
            <a:endParaRPr b="0" lang="en-US" sz="1600" spc="-1" strike="noStrike">
              <a:latin typeface="Arial"/>
            </a:endParaRPr>
          </a:p>
        </p:txBody>
      </p:sp>
      <p:sp>
        <p:nvSpPr>
          <p:cNvPr id="329" name="CustomShape 6"/>
          <p:cNvSpPr/>
          <p:nvPr/>
        </p:nvSpPr>
        <p:spPr>
          <a:xfrm>
            <a:off x="5514840" y="6166080"/>
            <a:ext cx="224100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latin typeface="Times New Roman"/>
                <a:ea typeface="ＭＳ Ｐゴシック"/>
              </a:rPr>
              <a:t>Eckert IV: maintains area</a:t>
            </a:r>
            <a:endParaRPr b="0" lang="en-US" sz="1600" spc="-1" strike="noStrike">
              <a:latin typeface="Arial"/>
            </a:endParaRPr>
          </a:p>
        </p:txBody>
      </p:sp>
      <p:pic>
        <p:nvPicPr>
          <p:cNvPr id="330" name="" descr=""/>
          <p:cNvPicPr/>
          <p:nvPr/>
        </p:nvPicPr>
        <p:blipFill>
          <a:blip r:embed="rId1"/>
          <a:stretch/>
        </p:blipFill>
        <p:spPr>
          <a:xfrm>
            <a:off x="779400" y="3904200"/>
            <a:ext cx="3061080" cy="2595960"/>
          </a:xfrm>
          <a:prstGeom prst="rect">
            <a:avLst/>
          </a:prstGeom>
          <a:ln>
            <a:noFill/>
          </a:ln>
        </p:spPr>
      </p:pic>
      <p:pic>
        <p:nvPicPr>
          <p:cNvPr id="331" name="" descr=""/>
          <p:cNvPicPr/>
          <p:nvPr/>
        </p:nvPicPr>
        <p:blipFill>
          <a:blip r:embed="rId2"/>
          <a:stretch/>
        </p:blipFill>
        <p:spPr>
          <a:xfrm>
            <a:off x="4350240" y="3970440"/>
            <a:ext cx="4480560" cy="2255400"/>
          </a:xfrm>
          <a:prstGeom prst="rect">
            <a:avLst/>
          </a:prstGeom>
          <a:ln>
            <a:noFill/>
          </a:ln>
        </p:spPr>
      </p:pic>
      <p:pic>
        <p:nvPicPr>
          <p:cNvPr id="332" name="" descr=""/>
          <p:cNvPicPr/>
          <p:nvPr/>
        </p:nvPicPr>
        <p:blipFill>
          <a:blip r:embed="rId3"/>
          <a:stretch/>
        </p:blipFill>
        <p:spPr>
          <a:xfrm>
            <a:off x="0" y="1590480"/>
            <a:ext cx="9105840" cy="5120640"/>
          </a:xfrm>
          <a:prstGeom prst="rect">
            <a:avLst/>
          </a:prstGeom>
          <a:ln>
            <a:noFill/>
          </a:ln>
        </p:spPr>
      </p:pic>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457200" y="783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400" spc="-1" strike="noStrike">
                <a:solidFill>
                  <a:srgbClr val="000000"/>
                </a:solidFill>
                <a:latin typeface="Times new roman"/>
                <a:ea typeface="ＭＳ Ｐゴシック"/>
              </a:rPr>
              <a:t>What is a Geographic Information System?</a:t>
            </a:r>
            <a:endParaRPr b="0" lang="en-US" sz="3400" spc="-1" strike="noStrike">
              <a:latin typeface="Arial"/>
            </a:endParaRPr>
          </a:p>
        </p:txBody>
      </p:sp>
      <p:sp>
        <p:nvSpPr>
          <p:cNvPr id="168"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000000"/>
              </a:buClr>
              <a:buFont typeface="Arial"/>
              <a:buChar char="•"/>
            </a:pPr>
            <a:r>
              <a:rPr b="0" lang="en-US" sz="2800" spc="-1" strike="noStrike">
                <a:solidFill>
                  <a:srgbClr val="000000"/>
                </a:solidFill>
                <a:latin typeface="Times new roman"/>
                <a:ea typeface="ＭＳ Ｐゴシック"/>
              </a:rPr>
              <a:t>Data (layers)</a:t>
            </a:r>
            <a:endParaRPr b="0" lang="en-US" sz="2800" spc="-1" strike="noStrike">
              <a:latin typeface="Arial"/>
            </a:endParaRPr>
          </a:p>
          <a:p>
            <a:pPr lvl="1" marL="432000" indent="-216000">
              <a:lnSpc>
                <a:spcPct val="100000"/>
              </a:lnSpc>
              <a:spcBef>
                <a:spcPts val="561"/>
              </a:spcBef>
              <a:buClr>
                <a:srgbClr val="000000"/>
              </a:buClr>
              <a:buSzPct val="45000"/>
              <a:buFont typeface="Wingdings" charset="2"/>
              <a:buChar char=""/>
            </a:pPr>
            <a:r>
              <a:rPr b="0" lang="en-US" sz="2800" spc="-1" strike="noStrike">
                <a:solidFill>
                  <a:srgbClr val="000000"/>
                </a:solidFill>
                <a:latin typeface="Times new roman"/>
                <a:ea typeface="ＭＳ Ｐゴシック"/>
              </a:rPr>
              <a:t>Spatial </a:t>
            </a:r>
            <a:r>
              <a:rPr b="0" lang="en-US" sz="2800" spc="-1" strike="noStrike">
                <a:solidFill>
                  <a:srgbClr val="000000"/>
                </a:solidFill>
                <a:latin typeface="Times new roman"/>
                <a:ea typeface="ＭＳ Ｐゴシック"/>
              </a:rPr>
              <a:t>– Images, shape data, geographic information</a:t>
            </a:r>
            <a:endParaRPr b="0" lang="en-US" sz="2800" spc="-1" strike="noStrike">
              <a:latin typeface="Arial"/>
            </a:endParaRPr>
          </a:p>
          <a:p>
            <a:pPr lvl="1" marL="432000" indent="-216000">
              <a:lnSpc>
                <a:spcPct val="100000"/>
              </a:lnSpc>
              <a:spcBef>
                <a:spcPts val="561"/>
              </a:spcBef>
              <a:buClr>
                <a:srgbClr val="000000"/>
              </a:buClr>
              <a:buSzPct val="45000"/>
              <a:buFont typeface="Wingdings" charset="2"/>
              <a:buChar char=""/>
            </a:pPr>
            <a:r>
              <a:rPr b="0" lang="en-US" sz="2800" spc="-1" strike="noStrike">
                <a:solidFill>
                  <a:srgbClr val="000000"/>
                </a:solidFill>
                <a:latin typeface="Times new roman"/>
                <a:ea typeface="ＭＳ Ｐゴシック"/>
              </a:rPr>
              <a:t>Tabular – Spreadsheet data with geographic properties</a:t>
            </a:r>
            <a:endParaRPr b="0" lang="en-US" sz="2800" spc="-1" strike="noStrike">
              <a:latin typeface="Arial"/>
            </a:endParaRPr>
          </a:p>
          <a:p>
            <a:pPr>
              <a:lnSpc>
                <a:spcPct val="100000"/>
              </a:lnSpc>
              <a:spcBef>
                <a:spcPts val="561"/>
              </a:spcBef>
            </a:pPr>
            <a:endParaRPr b="0" lang="en-US" sz="2800" spc="-1" strike="noStrike">
              <a:latin typeface="Arial"/>
            </a:endParaRPr>
          </a:p>
          <a:p>
            <a:pPr>
              <a:lnSpc>
                <a:spcPct val="100000"/>
              </a:lnSpc>
              <a:spcBef>
                <a:spcPts val="561"/>
              </a:spcBef>
            </a:pPr>
            <a:endParaRPr b="0" lang="en-US" sz="2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457200" y="656280"/>
            <a:ext cx="8228880" cy="532800"/>
          </a:xfrm>
          <a:prstGeom prst="rect">
            <a:avLst/>
          </a:prstGeom>
          <a:solidFill>
            <a:srgbClr val="c6d9f1"/>
          </a:solidFill>
          <a:ln>
            <a:noFill/>
          </a:ln>
        </p:spPr>
        <p:style>
          <a:lnRef idx="0"/>
          <a:fillRef idx="0"/>
          <a:effectRef idx="0"/>
          <a:fontRef idx="minor"/>
        </p:style>
        <p:txBody>
          <a:bodyPr lIns="90000" rIns="90000" tIns="45000" bIns="45000"/>
          <a:p>
            <a:pPr algn="ctr">
              <a:lnSpc>
                <a:spcPct val="100000"/>
              </a:lnSpc>
            </a:pPr>
            <a:r>
              <a:rPr b="0" lang="en-US" sz="2200" spc="-1" strike="noStrike">
                <a:solidFill>
                  <a:srgbClr val="1f497d"/>
                </a:solidFill>
                <a:latin typeface="Times new roman"/>
                <a:ea typeface="DejaVu Sans"/>
              </a:rPr>
              <a:t>GIS fundamentals: Projected coordinate systems (PCS)</a:t>
            </a:r>
            <a:endParaRPr b="0" lang="en-US" sz="2200" spc="-1" strike="noStrike">
              <a:latin typeface="Arial"/>
            </a:endParaRPr>
          </a:p>
        </p:txBody>
      </p:sp>
      <p:sp>
        <p:nvSpPr>
          <p:cNvPr id="334" name="CustomShape 2"/>
          <p:cNvSpPr/>
          <p:nvPr/>
        </p:nvSpPr>
        <p:spPr>
          <a:xfrm>
            <a:off x="3624120" y="2476440"/>
            <a:ext cx="1894680" cy="1904400"/>
          </a:xfrm>
          <a:prstGeom prst="rect">
            <a:avLst/>
          </a:prstGeom>
          <a:noFill/>
          <a:ln>
            <a:noFill/>
          </a:ln>
        </p:spPr>
        <p:style>
          <a:lnRef idx="0"/>
          <a:fillRef idx="0"/>
          <a:effectRef idx="0"/>
          <a:fontRef idx="minor"/>
        </p:style>
      </p:sp>
      <p:sp>
        <p:nvSpPr>
          <p:cNvPr id="335" name="CustomShape 3"/>
          <p:cNvSpPr/>
          <p:nvPr/>
        </p:nvSpPr>
        <p:spPr>
          <a:xfrm>
            <a:off x="457200" y="838080"/>
            <a:ext cx="8457480" cy="472320"/>
          </a:xfrm>
          <a:prstGeom prst="rect">
            <a:avLst/>
          </a:prstGeom>
          <a:noFill/>
          <a:ln>
            <a:noFill/>
          </a:ln>
        </p:spPr>
        <p:style>
          <a:lnRef idx="0"/>
          <a:fillRef idx="0"/>
          <a:effectRef idx="0"/>
          <a:fontRef idx="minor"/>
        </p:style>
      </p:sp>
      <p:sp>
        <p:nvSpPr>
          <p:cNvPr id="336" name="CustomShape 4"/>
          <p:cNvSpPr/>
          <p:nvPr/>
        </p:nvSpPr>
        <p:spPr>
          <a:xfrm>
            <a:off x="457200" y="1542240"/>
            <a:ext cx="8457480" cy="1994400"/>
          </a:xfrm>
          <a:prstGeom prst="rect">
            <a:avLst/>
          </a:prstGeom>
          <a:noFill/>
          <a:ln>
            <a:noFill/>
          </a:ln>
        </p:spPr>
        <p:style>
          <a:lnRef idx="0"/>
          <a:fillRef idx="0"/>
          <a:effectRef idx="0"/>
          <a:fontRef idx="minor"/>
        </p:style>
        <p:txBody>
          <a:bodyPr lIns="90000" rIns="90000" tIns="45000" bIns="45000"/>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Representing the earth's surface in two dimensions causes distortion in the shape, area, distance, or direction of the data.</a:t>
            </a:r>
            <a:endParaRPr b="0" lang="en-US" sz="2000" spc="-1" strike="noStrike">
              <a:latin typeface="Arial"/>
            </a:endParaRPr>
          </a:p>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A map projection uses mathematical formulas to relate spherical coordinates on the globe to flat, planar coordinates.</a:t>
            </a:r>
            <a:endParaRPr b="0" lang="en-US" sz="2000" spc="-1" strike="noStrike">
              <a:latin typeface="Arial"/>
            </a:endParaRPr>
          </a:p>
          <a:p>
            <a:pPr marL="216000" indent="-215640">
              <a:lnSpc>
                <a:spcPct val="125000"/>
              </a:lnSpc>
              <a:buClr>
                <a:srgbClr val="000000"/>
              </a:buClr>
              <a:buFont typeface="Symbol"/>
              <a:buChar char=""/>
            </a:pPr>
            <a:r>
              <a:rPr b="0" lang="en-US" sz="2000" spc="-1" strike="noStrike">
                <a:solidFill>
                  <a:srgbClr val="000000"/>
                </a:solidFill>
                <a:latin typeface="Times New Roman"/>
                <a:ea typeface="ＭＳ Ｐゴシック"/>
              </a:rPr>
              <a:t>Different projections are designed to minimize different distortions.</a:t>
            </a:r>
            <a:endParaRPr b="0" lang="en-US" sz="2000" spc="-1" strike="noStrike">
              <a:latin typeface="Arial"/>
            </a:endParaRPr>
          </a:p>
        </p:txBody>
      </p:sp>
      <p:sp>
        <p:nvSpPr>
          <p:cNvPr id="337" name="CustomShape 5"/>
          <p:cNvSpPr/>
          <p:nvPr/>
        </p:nvSpPr>
        <p:spPr>
          <a:xfrm>
            <a:off x="943920" y="6439320"/>
            <a:ext cx="259164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latin typeface="Times New Roman"/>
                <a:ea typeface="ＭＳ Ｐゴシック"/>
              </a:rPr>
              <a:t>Mercator: maintains direction</a:t>
            </a:r>
            <a:endParaRPr b="0" lang="en-US" sz="1600" spc="-1" strike="noStrike">
              <a:latin typeface="Arial"/>
            </a:endParaRPr>
          </a:p>
        </p:txBody>
      </p:sp>
      <p:sp>
        <p:nvSpPr>
          <p:cNvPr id="338" name="CustomShape 6"/>
          <p:cNvSpPr/>
          <p:nvPr/>
        </p:nvSpPr>
        <p:spPr>
          <a:xfrm>
            <a:off x="5514840" y="6166080"/>
            <a:ext cx="224100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latin typeface="Times New Roman"/>
                <a:ea typeface="ＭＳ Ｐゴシック"/>
              </a:rPr>
              <a:t>Eckert IV: maintains area</a:t>
            </a:r>
            <a:endParaRPr b="0" lang="en-US" sz="1600" spc="-1" strike="noStrike">
              <a:latin typeface="Arial"/>
            </a:endParaRPr>
          </a:p>
        </p:txBody>
      </p:sp>
      <p:pic>
        <p:nvPicPr>
          <p:cNvPr id="339" name="" descr=""/>
          <p:cNvPicPr/>
          <p:nvPr/>
        </p:nvPicPr>
        <p:blipFill>
          <a:blip r:embed="rId1"/>
          <a:stretch/>
        </p:blipFill>
        <p:spPr>
          <a:xfrm>
            <a:off x="779400" y="3904200"/>
            <a:ext cx="3061080" cy="2595960"/>
          </a:xfrm>
          <a:prstGeom prst="rect">
            <a:avLst/>
          </a:prstGeom>
          <a:ln>
            <a:noFill/>
          </a:ln>
        </p:spPr>
      </p:pic>
      <p:pic>
        <p:nvPicPr>
          <p:cNvPr id="340" name="" descr=""/>
          <p:cNvPicPr/>
          <p:nvPr/>
        </p:nvPicPr>
        <p:blipFill>
          <a:blip r:embed="rId2"/>
          <a:stretch/>
        </p:blipFill>
        <p:spPr>
          <a:xfrm>
            <a:off x="4350240" y="3970440"/>
            <a:ext cx="4480560" cy="2255400"/>
          </a:xfrm>
          <a:prstGeom prst="rect">
            <a:avLst/>
          </a:prstGeom>
          <a:ln>
            <a:noFill/>
          </a:ln>
        </p:spPr>
      </p:pic>
      <p:pic>
        <p:nvPicPr>
          <p:cNvPr id="341" name="" descr=""/>
          <p:cNvPicPr/>
          <p:nvPr/>
        </p:nvPicPr>
        <p:blipFill>
          <a:blip r:embed="rId3"/>
          <a:stretch/>
        </p:blipFill>
        <p:spPr>
          <a:xfrm>
            <a:off x="424440" y="1109880"/>
            <a:ext cx="8261640" cy="574812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2" name="" descr=""/>
          <p:cNvPicPr/>
          <p:nvPr/>
        </p:nvPicPr>
        <p:blipFill>
          <a:blip r:embed="rId1"/>
          <a:stretch/>
        </p:blipFill>
        <p:spPr>
          <a:xfrm>
            <a:off x="274320" y="1090080"/>
            <a:ext cx="3915720" cy="2293200"/>
          </a:xfrm>
          <a:prstGeom prst="rect">
            <a:avLst/>
          </a:prstGeom>
          <a:ln>
            <a:noFill/>
          </a:ln>
        </p:spPr>
      </p:pic>
      <p:pic>
        <p:nvPicPr>
          <p:cNvPr id="343" name="" descr=""/>
          <p:cNvPicPr/>
          <p:nvPr/>
        </p:nvPicPr>
        <p:blipFill>
          <a:blip r:embed="rId2"/>
          <a:stretch/>
        </p:blipFill>
        <p:spPr>
          <a:xfrm>
            <a:off x="4389120" y="1188720"/>
            <a:ext cx="4725360" cy="2011680"/>
          </a:xfrm>
          <a:prstGeom prst="rect">
            <a:avLst/>
          </a:prstGeom>
          <a:ln>
            <a:noFill/>
          </a:ln>
        </p:spPr>
      </p:pic>
      <p:pic>
        <p:nvPicPr>
          <p:cNvPr id="344" name="" descr=""/>
          <p:cNvPicPr/>
          <p:nvPr/>
        </p:nvPicPr>
        <p:blipFill>
          <a:blip r:embed="rId3"/>
          <a:stretch/>
        </p:blipFill>
        <p:spPr>
          <a:xfrm>
            <a:off x="1550520" y="5212080"/>
            <a:ext cx="644040" cy="747360"/>
          </a:xfrm>
          <a:prstGeom prst="rect">
            <a:avLst/>
          </a:prstGeom>
          <a:ln>
            <a:noFill/>
          </a:ln>
        </p:spPr>
      </p:pic>
      <p:sp>
        <p:nvSpPr>
          <p:cNvPr id="345" name="CustomShape 1"/>
          <p:cNvSpPr/>
          <p:nvPr/>
        </p:nvSpPr>
        <p:spPr>
          <a:xfrm rot="17037000">
            <a:off x="1670040" y="5468040"/>
            <a:ext cx="1191240" cy="424080"/>
          </a:xfrm>
          <a:prstGeom prst="flowChartManualOperation">
            <a:avLst/>
          </a:prstGeom>
          <a:solidFill>
            <a:srgbClr val="729fcf"/>
          </a:solidFill>
          <a:ln>
            <a:noFill/>
          </a:ln>
        </p:spPr>
        <p:style>
          <a:lnRef idx="0"/>
          <a:fillRef idx="0"/>
          <a:effectRef idx="0"/>
          <a:fontRef idx="minor"/>
        </p:style>
      </p:sp>
      <p:sp>
        <p:nvSpPr>
          <p:cNvPr id="346" name="CustomShape 2"/>
          <p:cNvSpPr/>
          <p:nvPr/>
        </p:nvSpPr>
        <p:spPr>
          <a:xfrm rot="6276000">
            <a:off x="2338920" y="5421960"/>
            <a:ext cx="811800" cy="730080"/>
          </a:xfrm>
          <a:custGeom>
            <a:avLst/>
            <a:gdLst/>
            <a:ahLst/>
            <a:rect l="0" t="0" r="r" b="b"/>
            <a:pathLst>
              <a:path w="2257" h="2030">
                <a:moveTo>
                  <a:pt x="1116" y="0"/>
                </a:moveTo>
                <a:lnTo>
                  <a:pt x="2256" y="2029"/>
                </a:lnTo>
                <a:lnTo>
                  <a:pt x="0" y="2029"/>
                </a:lnTo>
                <a:lnTo>
                  <a:pt x="1116" y="0"/>
                </a:lnTo>
              </a:path>
            </a:pathLst>
          </a:custGeom>
          <a:solidFill>
            <a:srgbClr val="729fcf"/>
          </a:solidFill>
          <a:ln>
            <a:noFill/>
          </a:ln>
        </p:spPr>
        <p:style>
          <a:lnRef idx="0"/>
          <a:fillRef idx="0"/>
          <a:effectRef idx="0"/>
          <a:fontRef idx="minor"/>
        </p:style>
      </p:sp>
      <p:sp>
        <p:nvSpPr>
          <p:cNvPr id="347" name="CustomShape 3"/>
          <p:cNvSpPr/>
          <p:nvPr/>
        </p:nvSpPr>
        <p:spPr>
          <a:xfrm rot="2621400">
            <a:off x="1044000" y="4221000"/>
            <a:ext cx="548640" cy="1920240"/>
          </a:xfrm>
          <a:prstGeom prst="rect">
            <a:avLst/>
          </a:prstGeom>
          <a:solidFill>
            <a:srgbClr val="729fcf"/>
          </a:solidFill>
          <a:ln>
            <a:solidFill>
              <a:srgbClr val="3465a4"/>
            </a:solidFill>
          </a:ln>
        </p:spPr>
        <p:style>
          <a:lnRef idx="0"/>
          <a:fillRef idx="0"/>
          <a:effectRef idx="0"/>
          <a:fontRef idx="minor"/>
        </p:style>
      </p:sp>
      <p:pic>
        <p:nvPicPr>
          <p:cNvPr id="348" name="" descr=""/>
          <p:cNvPicPr/>
          <p:nvPr/>
        </p:nvPicPr>
        <p:blipFill>
          <a:blip r:embed="rId4"/>
          <a:stretch/>
        </p:blipFill>
        <p:spPr>
          <a:xfrm>
            <a:off x="914400" y="4650120"/>
            <a:ext cx="1933560" cy="1933560"/>
          </a:xfrm>
          <a:prstGeom prst="rect">
            <a:avLst/>
          </a:prstGeom>
          <a:ln>
            <a:noFill/>
          </a:ln>
        </p:spPr>
      </p:pic>
      <p:sp>
        <p:nvSpPr>
          <p:cNvPr id="349" name="TextShape 4"/>
          <p:cNvSpPr txBox="1"/>
          <p:nvPr/>
        </p:nvSpPr>
        <p:spPr>
          <a:xfrm>
            <a:off x="557280" y="3383280"/>
            <a:ext cx="4008960" cy="1237320"/>
          </a:xfrm>
          <a:prstGeom prst="rect">
            <a:avLst/>
          </a:prstGeom>
          <a:noFill/>
          <a:ln>
            <a:noFill/>
          </a:ln>
        </p:spPr>
        <p:txBody>
          <a:bodyPr lIns="90000" rIns="90000" tIns="45000" bIns="45000"/>
          <a:p>
            <a:r>
              <a:rPr b="0" lang="en-US" sz="1800" spc="-1" strike="noStrike">
                <a:latin typeface="Arial"/>
              </a:rPr>
              <a:t>Mercator Projection</a:t>
            </a:r>
            <a:endParaRPr b="0" lang="en-US" sz="1800" spc="-1" strike="noStrike">
              <a:latin typeface="Arial"/>
            </a:endParaRPr>
          </a:p>
          <a:p>
            <a:r>
              <a:rPr b="0" lang="en-US" sz="1500" spc="-1" strike="noStrike">
                <a:latin typeface="Arial"/>
              </a:rPr>
              <a:t>- Maintains direction</a:t>
            </a:r>
            <a:endParaRPr b="0" lang="en-US" sz="1500" spc="-1" strike="noStrike">
              <a:latin typeface="Arial"/>
            </a:endParaRPr>
          </a:p>
          <a:p>
            <a:r>
              <a:rPr b="0" lang="en-US" sz="1500" spc="-1" strike="noStrike">
                <a:latin typeface="Arial"/>
              </a:rPr>
              <a:t>- Good for navigating</a:t>
            </a:r>
            <a:endParaRPr b="0" lang="en-US" sz="1500" spc="-1" strike="noStrike">
              <a:latin typeface="Arial"/>
            </a:endParaRPr>
          </a:p>
          <a:p>
            <a:r>
              <a:rPr b="0" lang="en-US" sz="1500" spc="-1" strike="noStrike">
                <a:latin typeface="Arial"/>
              </a:rPr>
              <a:t>- Distorts near pole, pretty good near equator</a:t>
            </a:r>
            <a:endParaRPr b="0" lang="en-US" sz="1500" spc="-1" strike="noStrike">
              <a:latin typeface="Arial"/>
            </a:endParaRPr>
          </a:p>
          <a:p>
            <a:endParaRPr b="0" lang="en-US" sz="1500" spc="-1" strike="noStrike">
              <a:latin typeface="Arial"/>
            </a:endParaRPr>
          </a:p>
        </p:txBody>
      </p:sp>
      <p:sp>
        <p:nvSpPr>
          <p:cNvPr id="350" name="TextShape 5"/>
          <p:cNvSpPr txBox="1"/>
          <p:nvPr/>
        </p:nvSpPr>
        <p:spPr>
          <a:xfrm>
            <a:off x="6076080" y="3096360"/>
            <a:ext cx="2738160" cy="1404720"/>
          </a:xfrm>
          <a:prstGeom prst="rect">
            <a:avLst/>
          </a:prstGeom>
          <a:noFill/>
          <a:ln>
            <a:noFill/>
          </a:ln>
        </p:spPr>
        <p:txBody>
          <a:bodyPr lIns="90000" rIns="90000" tIns="45000" bIns="45000"/>
          <a:p>
            <a:r>
              <a:rPr b="0" lang="en-US" sz="1800" spc="-1" strike="noStrike">
                <a:latin typeface="Arial"/>
              </a:rPr>
              <a:t>Conic Projection</a:t>
            </a:r>
            <a:endParaRPr b="0" lang="en-US" sz="1800" spc="-1" strike="noStrike">
              <a:latin typeface="Arial"/>
            </a:endParaRPr>
          </a:p>
          <a:p>
            <a:r>
              <a:rPr b="0" lang="en-US" sz="1500" spc="-1" strike="noStrike">
                <a:latin typeface="Arial"/>
              </a:rPr>
              <a:t>- Maintains area near center</a:t>
            </a:r>
            <a:endParaRPr b="0" lang="en-US" sz="1500" spc="-1" strike="noStrike">
              <a:latin typeface="Arial"/>
            </a:endParaRPr>
          </a:p>
          <a:p>
            <a:r>
              <a:rPr b="0" lang="en-US" sz="1500" spc="-1" strike="noStrike">
                <a:latin typeface="Arial"/>
              </a:rPr>
              <a:t>- Distortion near edges</a:t>
            </a:r>
            <a:endParaRPr b="0" lang="en-US" sz="1500" spc="-1" strike="noStrike">
              <a:latin typeface="Arial"/>
            </a:endParaRPr>
          </a:p>
          <a:p>
            <a:r>
              <a:rPr b="0" lang="en-US" sz="1500" spc="-1" strike="noStrike">
                <a:latin typeface="Arial"/>
              </a:rPr>
              <a:t>- Good for east/west because </a:t>
            </a:r>
            <a:endParaRPr b="0" lang="en-US" sz="1500" spc="-1" strike="noStrike">
              <a:latin typeface="Arial"/>
            </a:endParaRPr>
          </a:p>
          <a:p>
            <a:r>
              <a:rPr b="0" lang="en-US" sz="1500" spc="-1" strike="noStrike">
                <a:latin typeface="Arial"/>
              </a:rPr>
              <a:t>	</a:t>
            </a:r>
            <a:r>
              <a:rPr b="0" lang="en-US" sz="1500" spc="-1" strike="noStrike">
                <a:latin typeface="Arial"/>
              </a:rPr>
              <a:t>distortion constant</a:t>
            </a:r>
            <a:endParaRPr b="0" lang="en-US" sz="1500" spc="-1" strike="noStrike">
              <a:latin typeface="Arial"/>
            </a:endParaRPr>
          </a:p>
          <a:p>
            <a:endParaRPr b="0" lang="en-US" sz="1500" spc="-1" strike="noStrike">
              <a:latin typeface="Arial"/>
            </a:endParaRPr>
          </a:p>
        </p:txBody>
      </p:sp>
      <p:pic>
        <p:nvPicPr>
          <p:cNvPr id="351" name="" descr=""/>
          <p:cNvPicPr/>
          <p:nvPr/>
        </p:nvPicPr>
        <p:blipFill>
          <a:blip r:embed="rId5"/>
          <a:stretch/>
        </p:blipFill>
        <p:spPr>
          <a:xfrm>
            <a:off x="5385600" y="4386240"/>
            <a:ext cx="3301200" cy="2107800"/>
          </a:xfrm>
          <a:prstGeom prst="rect">
            <a:avLst/>
          </a:prstGeom>
          <a:ln>
            <a:noFill/>
          </a:ln>
        </p:spPr>
      </p:pic>
      <p:sp>
        <p:nvSpPr>
          <p:cNvPr id="352" name="TextShape 6"/>
          <p:cNvSpPr txBox="1"/>
          <p:nvPr/>
        </p:nvSpPr>
        <p:spPr>
          <a:xfrm>
            <a:off x="2978640" y="4846320"/>
            <a:ext cx="2399760" cy="981360"/>
          </a:xfrm>
          <a:prstGeom prst="rect">
            <a:avLst/>
          </a:prstGeom>
          <a:noFill/>
          <a:ln>
            <a:noFill/>
          </a:ln>
        </p:spPr>
        <p:txBody>
          <a:bodyPr lIns="90000" rIns="90000" tIns="45000" bIns="45000"/>
          <a:p>
            <a:r>
              <a:rPr b="0" lang="en-US" sz="1800" spc="-1" strike="noStrike">
                <a:latin typeface="Arial"/>
              </a:rPr>
              <a:t>G</a:t>
            </a:r>
            <a:r>
              <a:rPr b="0" lang="en-US" sz="1800" spc="-1" strike="noStrike">
                <a:latin typeface="Arial"/>
              </a:rPr>
              <a:t>a</a:t>
            </a:r>
            <a:r>
              <a:rPr b="0" lang="en-US" sz="1800" spc="-1" strike="noStrike">
                <a:latin typeface="Arial"/>
              </a:rPr>
              <a:t>l</a:t>
            </a:r>
            <a:r>
              <a:rPr b="0" lang="en-US" sz="1800" spc="-1" strike="noStrike">
                <a:latin typeface="Arial"/>
              </a:rPr>
              <a:t>l</a:t>
            </a:r>
            <a:r>
              <a:rPr b="0" lang="en-US" sz="1800" spc="-1" strike="noStrike">
                <a:latin typeface="Arial"/>
              </a:rPr>
              <a:t>-</a:t>
            </a:r>
            <a:r>
              <a:rPr b="0" lang="en-US" sz="1800" spc="-1" strike="noStrike">
                <a:latin typeface="Arial"/>
              </a:rPr>
              <a:t>P</a:t>
            </a:r>
            <a:r>
              <a:rPr b="0" lang="en-US" sz="1800" spc="-1" strike="noStrike">
                <a:latin typeface="Arial"/>
              </a:rPr>
              <a:t>e</a:t>
            </a:r>
            <a:r>
              <a:rPr b="0" lang="en-US" sz="1800" spc="-1" strike="noStrike">
                <a:latin typeface="Arial"/>
              </a:rPr>
              <a:t>t</a:t>
            </a:r>
            <a:r>
              <a:rPr b="0" lang="en-US" sz="1800" spc="-1" strike="noStrike">
                <a:latin typeface="Arial"/>
              </a:rPr>
              <a:t>e</a:t>
            </a:r>
            <a:r>
              <a:rPr b="0" lang="en-US" sz="1800" spc="-1" strike="noStrike">
                <a:latin typeface="Arial"/>
              </a:rPr>
              <a:t>r</a:t>
            </a:r>
            <a:r>
              <a:rPr b="0" lang="en-US" sz="1800" spc="-1" strike="noStrike">
                <a:latin typeface="Arial"/>
              </a:rPr>
              <a:t>s</a:t>
            </a:r>
            <a:r>
              <a:rPr b="0" lang="en-US" sz="1800" spc="-1" strike="noStrike">
                <a:latin typeface="Arial"/>
              </a:rPr>
              <a:t> </a:t>
            </a:r>
            <a:r>
              <a:rPr b="0" lang="en-US" sz="1800" spc="-1" strike="noStrike">
                <a:latin typeface="Arial"/>
              </a:rPr>
              <a:t>P</a:t>
            </a:r>
            <a:r>
              <a:rPr b="0" lang="en-US" sz="1800" spc="-1" strike="noStrike">
                <a:latin typeface="Arial"/>
              </a:rPr>
              <a:t>r</a:t>
            </a:r>
            <a:r>
              <a:rPr b="0" lang="en-US" sz="1800" spc="-1" strike="noStrike">
                <a:latin typeface="Arial"/>
              </a:rPr>
              <a:t>o</a:t>
            </a:r>
            <a:r>
              <a:rPr b="0" lang="en-US" sz="1800" spc="-1" strike="noStrike">
                <a:latin typeface="Arial"/>
              </a:rPr>
              <a:t>j</a:t>
            </a:r>
            <a:r>
              <a:rPr b="0" lang="en-US" sz="1800" spc="-1" strike="noStrike">
                <a:latin typeface="Arial"/>
              </a:rPr>
              <a:t>e</a:t>
            </a:r>
            <a:r>
              <a:rPr b="0" lang="en-US" sz="1800" spc="-1" strike="noStrike">
                <a:latin typeface="Arial"/>
              </a:rPr>
              <a:t>c</a:t>
            </a:r>
            <a:r>
              <a:rPr b="0" lang="en-US" sz="1800" spc="-1" strike="noStrike">
                <a:latin typeface="Arial"/>
              </a:rPr>
              <a:t>t</a:t>
            </a:r>
            <a:r>
              <a:rPr b="0" lang="en-US" sz="1800" spc="-1" strike="noStrike">
                <a:latin typeface="Arial"/>
              </a:rPr>
              <a:t>i</a:t>
            </a:r>
            <a:r>
              <a:rPr b="0" lang="en-US" sz="1800" spc="-1" strike="noStrike">
                <a:latin typeface="Arial"/>
              </a:rPr>
              <a:t>o</a:t>
            </a:r>
            <a:r>
              <a:rPr b="0" lang="en-US" sz="1800" spc="-1" strike="noStrike">
                <a:latin typeface="Arial"/>
              </a:rPr>
              <a:t>n</a:t>
            </a:r>
            <a:endParaRPr b="0" lang="en-US" sz="1800" spc="-1" strike="noStrike">
              <a:latin typeface="Arial"/>
            </a:endParaRPr>
          </a:p>
          <a:p>
            <a:r>
              <a:rPr b="0" lang="en-US" sz="1500" spc="-1" strike="noStrike">
                <a:latin typeface="Arial"/>
              </a:rPr>
              <a:t>-</a:t>
            </a:r>
            <a:r>
              <a:rPr b="0" lang="en-US" sz="1500" spc="-1" strike="noStrike">
                <a:latin typeface="Arial"/>
              </a:rPr>
              <a:t> </a:t>
            </a:r>
            <a:r>
              <a:rPr b="0" lang="en-US" sz="1500" spc="-1" strike="noStrike">
                <a:latin typeface="Arial"/>
              </a:rPr>
              <a:t>M</a:t>
            </a:r>
            <a:r>
              <a:rPr b="0" lang="en-US" sz="1500" spc="-1" strike="noStrike">
                <a:latin typeface="Arial"/>
              </a:rPr>
              <a:t>a</a:t>
            </a:r>
            <a:r>
              <a:rPr b="0" lang="en-US" sz="1500" spc="-1" strike="noStrike">
                <a:latin typeface="Arial"/>
              </a:rPr>
              <a:t>i</a:t>
            </a:r>
            <a:r>
              <a:rPr b="0" lang="en-US" sz="1500" spc="-1" strike="noStrike">
                <a:latin typeface="Arial"/>
              </a:rPr>
              <a:t>n</a:t>
            </a:r>
            <a:r>
              <a:rPr b="0" lang="en-US" sz="1500" spc="-1" strike="noStrike">
                <a:latin typeface="Arial"/>
              </a:rPr>
              <a:t>t</a:t>
            </a:r>
            <a:r>
              <a:rPr b="0" lang="en-US" sz="1500" spc="-1" strike="noStrike">
                <a:latin typeface="Arial"/>
              </a:rPr>
              <a:t>a</a:t>
            </a:r>
            <a:r>
              <a:rPr b="0" lang="en-US" sz="1500" spc="-1" strike="noStrike">
                <a:latin typeface="Arial"/>
              </a:rPr>
              <a:t>i</a:t>
            </a:r>
            <a:r>
              <a:rPr b="0" lang="en-US" sz="1500" spc="-1" strike="noStrike">
                <a:latin typeface="Arial"/>
              </a:rPr>
              <a:t>n</a:t>
            </a:r>
            <a:r>
              <a:rPr b="0" lang="en-US" sz="1500" spc="-1" strike="noStrike">
                <a:latin typeface="Arial"/>
              </a:rPr>
              <a:t>s</a:t>
            </a:r>
            <a:r>
              <a:rPr b="0" lang="en-US" sz="1500" spc="-1" strike="noStrike">
                <a:latin typeface="Arial"/>
              </a:rPr>
              <a:t> </a:t>
            </a:r>
            <a:r>
              <a:rPr b="0" lang="en-US" sz="1500" spc="-1" strike="noStrike">
                <a:latin typeface="Arial"/>
              </a:rPr>
              <a:t>r</a:t>
            </a:r>
            <a:r>
              <a:rPr b="0" lang="en-US" sz="1500" spc="-1" strike="noStrike">
                <a:latin typeface="Arial"/>
              </a:rPr>
              <a:t>e</a:t>
            </a:r>
            <a:r>
              <a:rPr b="0" lang="en-US" sz="1500" spc="-1" strike="noStrike">
                <a:latin typeface="Arial"/>
              </a:rPr>
              <a:t>l</a:t>
            </a:r>
            <a:r>
              <a:rPr b="0" lang="en-US" sz="1500" spc="-1" strike="noStrike">
                <a:latin typeface="Arial"/>
              </a:rPr>
              <a:t>a</a:t>
            </a:r>
            <a:r>
              <a:rPr b="0" lang="en-US" sz="1500" spc="-1" strike="noStrike">
                <a:latin typeface="Arial"/>
              </a:rPr>
              <a:t>t</a:t>
            </a:r>
            <a:r>
              <a:rPr b="0" lang="en-US" sz="1500" spc="-1" strike="noStrike">
                <a:latin typeface="Arial"/>
              </a:rPr>
              <a:t>i</a:t>
            </a:r>
            <a:r>
              <a:rPr b="0" lang="en-US" sz="1500" spc="-1" strike="noStrike">
                <a:latin typeface="Arial"/>
              </a:rPr>
              <a:t>v</a:t>
            </a:r>
            <a:r>
              <a:rPr b="0" lang="en-US" sz="1500" spc="-1" strike="noStrike">
                <a:latin typeface="Arial"/>
              </a:rPr>
              <a:t>e</a:t>
            </a:r>
            <a:r>
              <a:rPr b="0" lang="en-US" sz="1500" spc="-1" strike="noStrike">
                <a:latin typeface="Arial"/>
              </a:rPr>
              <a:t> </a:t>
            </a:r>
            <a:r>
              <a:rPr b="0" lang="en-US" sz="1500" spc="-1" strike="noStrike">
                <a:latin typeface="Arial"/>
              </a:rPr>
              <a:t>a</a:t>
            </a:r>
            <a:r>
              <a:rPr b="0" lang="en-US" sz="1500" spc="-1" strike="noStrike">
                <a:latin typeface="Arial"/>
              </a:rPr>
              <a:t>r</a:t>
            </a:r>
            <a:r>
              <a:rPr b="0" lang="en-US" sz="1500" spc="-1" strike="noStrike">
                <a:latin typeface="Arial"/>
              </a:rPr>
              <a:t>e</a:t>
            </a:r>
            <a:r>
              <a:rPr b="0" lang="en-US" sz="1500" spc="-1" strike="noStrike">
                <a:latin typeface="Arial"/>
              </a:rPr>
              <a:t>a</a:t>
            </a:r>
            <a:r>
              <a:rPr b="0" lang="en-US" sz="1500" spc="-1" strike="noStrike">
                <a:latin typeface="Arial"/>
              </a:rPr>
              <a:t>s</a:t>
            </a:r>
            <a:endParaRPr b="0" lang="en-US" sz="1500" spc="-1" strike="noStrike">
              <a:latin typeface="Arial"/>
            </a:endParaRPr>
          </a:p>
          <a:p>
            <a:r>
              <a:rPr b="0" lang="en-US" sz="1500" spc="-1" strike="noStrike">
                <a:latin typeface="Arial"/>
              </a:rPr>
              <a:t>-</a:t>
            </a:r>
            <a:r>
              <a:rPr b="0" lang="en-US" sz="1500" spc="-1" strike="noStrike">
                <a:latin typeface="Arial"/>
              </a:rPr>
              <a:t> </a:t>
            </a:r>
            <a:r>
              <a:rPr b="0" lang="en-US" sz="1500" spc="-1" strike="noStrike">
                <a:latin typeface="Arial"/>
              </a:rPr>
              <a:t>H</a:t>
            </a:r>
            <a:r>
              <a:rPr b="0" lang="en-US" sz="1500" spc="-1" strike="noStrike">
                <a:latin typeface="Arial"/>
              </a:rPr>
              <a:t>i</a:t>
            </a:r>
            <a:r>
              <a:rPr b="0" lang="en-US" sz="1500" spc="-1" strike="noStrike">
                <a:latin typeface="Arial"/>
              </a:rPr>
              <a:t>g</a:t>
            </a:r>
            <a:r>
              <a:rPr b="0" lang="en-US" sz="1500" spc="-1" strike="noStrike">
                <a:latin typeface="Arial"/>
              </a:rPr>
              <a:t>h</a:t>
            </a:r>
            <a:r>
              <a:rPr b="0" lang="en-US" sz="1500" spc="-1" strike="noStrike">
                <a:latin typeface="Arial"/>
              </a:rPr>
              <a:t> </a:t>
            </a:r>
            <a:r>
              <a:rPr b="0" lang="en-US" sz="1500" spc="-1" strike="noStrike">
                <a:latin typeface="Arial"/>
              </a:rPr>
              <a:t>d</a:t>
            </a:r>
            <a:r>
              <a:rPr b="0" lang="en-US" sz="1500" spc="-1" strike="noStrike">
                <a:latin typeface="Arial"/>
              </a:rPr>
              <a:t>i</a:t>
            </a:r>
            <a:r>
              <a:rPr b="0" lang="en-US" sz="1500" spc="-1" strike="noStrike">
                <a:latin typeface="Arial"/>
              </a:rPr>
              <a:t>s</a:t>
            </a:r>
            <a:r>
              <a:rPr b="0" lang="en-US" sz="1500" spc="-1" strike="noStrike">
                <a:latin typeface="Arial"/>
              </a:rPr>
              <a:t>t</a:t>
            </a:r>
            <a:r>
              <a:rPr b="0" lang="en-US" sz="1500" spc="-1" strike="noStrike">
                <a:latin typeface="Arial"/>
              </a:rPr>
              <a:t>o</a:t>
            </a:r>
            <a:r>
              <a:rPr b="0" lang="en-US" sz="1500" spc="-1" strike="noStrike">
                <a:latin typeface="Arial"/>
              </a:rPr>
              <a:t>r</a:t>
            </a:r>
            <a:r>
              <a:rPr b="0" lang="en-US" sz="1500" spc="-1" strike="noStrike">
                <a:latin typeface="Arial"/>
              </a:rPr>
              <a:t>t</a:t>
            </a:r>
            <a:r>
              <a:rPr b="0" lang="en-US" sz="1500" spc="-1" strike="noStrike">
                <a:latin typeface="Arial"/>
              </a:rPr>
              <a:t>i</a:t>
            </a:r>
            <a:r>
              <a:rPr b="0" lang="en-US" sz="1500" spc="-1" strike="noStrike">
                <a:latin typeface="Arial"/>
              </a:rPr>
              <a:t>o</a:t>
            </a:r>
            <a:r>
              <a:rPr b="0" lang="en-US" sz="1500" spc="-1" strike="noStrike">
                <a:latin typeface="Arial"/>
              </a:rPr>
              <a:t>n</a:t>
            </a:r>
            <a:endParaRPr b="0" lang="en-US" sz="1500" spc="-1" strike="noStrike">
              <a:latin typeface="Arial"/>
            </a:endParaRPr>
          </a:p>
          <a:p>
            <a:endParaRPr b="0" lang="en-US" sz="1500" spc="-1" strike="noStrike">
              <a:latin typeface="Arial"/>
            </a:endParaRPr>
          </a:p>
        </p:txBody>
      </p:sp>
      <p:sp>
        <p:nvSpPr>
          <p:cNvPr id="353" name="CustomShape 7"/>
          <p:cNvSpPr/>
          <p:nvPr/>
        </p:nvSpPr>
        <p:spPr>
          <a:xfrm>
            <a:off x="457200" y="656280"/>
            <a:ext cx="8228880" cy="532800"/>
          </a:xfrm>
          <a:prstGeom prst="rect">
            <a:avLst/>
          </a:prstGeom>
          <a:solidFill>
            <a:srgbClr val="c6d9f1"/>
          </a:solidFill>
          <a:ln>
            <a:noFill/>
          </a:ln>
        </p:spPr>
        <p:style>
          <a:lnRef idx="0"/>
          <a:fillRef idx="0"/>
          <a:effectRef idx="0"/>
          <a:fontRef idx="minor"/>
        </p:style>
        <p:txBody>
          <a:bodyPr lIns="90000" rIns="90000" tIns="45000" bIns="45000"/>
          <a:p>
            <a:pPr algn="ctr">
              <a:lnSpc>
                <a:spcPct val="100000"/>
              </a:lnSpc>
            </a:pPr>
            <a:r>
              <a:rPr b="0" lang="en-US" sz="2200" spc="-1" strike="noStrike">
                <a:solidFill>
                  <a:srgbClr val="1f497d"/>
                </a:solidFill>
                <a:latin typeface="Times new roman"/>
                <a:ea typeface="DejaVu Sans"/>
              </a:rPr>
              <a:t>GIS fundamentals: Projected coordinate systems (PCS)</a:t>
            </a:r>
            <a:endParaRPr b="0" lang="en-US" sz="2200" spc="-1" strike="noStrike">
              <a:latin typeface="Arial"/>
            </a:endParaRPr>
          </a:p>
        </p:txBody>
      </p:sp>
      <p:sp>
        <p:nvSpPr>
          <p:cNvPr id="354" name="TextShape 8"/>
          <p:cNvSpPr txBox="1"/>
          <p:nvPr/>
        </p:nvSpPr>
        <p:spPr>
          <a:xfrm>
            <a:off x="2350080" y="6217920"/>
            <a:ext cx="2862000" cy="426600"/>
          </a:xfrm>
          <a:prstGeom prst="rect">
            <a:avLst/>
          </a:prstGeom>
          <a:noFill/>
          <a:ln>
            <a:noFill/>
          </a:ln>
        </p:spPr>
        <p:txBody>
          <a:bodyPr lIns="90000" rIns="90000" tIns="45000" bIns="45000"/>
          <a:p>
            <a:r>
              <a:rPr b="0" lang="en-US" sz="1800" spc="-1" strike="noStrike">
                <a:latin typeface="Arial"/>
                <a:hlinkClick r:id="rId6"/>
              </a:rPr>
              <a:t>https://thetruesize.com/</a:t>
            </a:r>
            <a:endParaRPr b="0" lang="en-US" sz="18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457200" y="656280"/>
            <a:ext cx="8228880" cy="532800"/>
          </a:xfrm>
          <a:prstGeom prst="rect">
            <a:avLst/>
          </a:prstGeom>
          <a:solidFill>
            <a:srgbClr val="c6d9f1"/>
          </a:solidFill>
          <a:ln>
            <a:noFill/>
          </a:ln>
        </p:spPr>
        <p:style>
          <a:lnRef idx="0"/>
          <a:fillRef idx="0"/>
          <a:effectRef idx="0"/>
          <a:fontRef idx="minor"/>
        </p:style>
        <p:txBody>
          <a:bodyPr lIns="90000" rIns="90000" tIns="45000" bIns="45000"/>
          <a:p>
            <a:pPr algn="ctr">
              <a:lnSpc>
                <a:spcPct val="100000"/>
              </a:lnSpc>
            </a:pPr>
            <a:r>
              <a:rPr b="0" lang="en-US" sz="2200" spc="-1" strike="noStrike">
                <a:solidFill>
                  <a:srgbClr val="1f497d"/>
                </a:solidFill>
                <a:latin typeface="Times new roman"/>
                <a:ea typeface="DejaVu Sans"/>
              </a:rPr>
              <a:t>GIS fundamentals: Projected coordinate systems (PCS)</a:t>
            </a:r>
            <a:endParaRPr b="0" lang="en-US" sz="2200" spc="-1" strike="noStrike">
              <a:latin typeface="Arial"/>
            </a:endParaRPr>
          </a:p>
        </p:txBody>
      </p:sp>
      <p:sp>
        <p:nvSpPr>
          <p:cNvPr id="356" name="TextShape 2"/>
          <p:cNvSpPr txBox="1"/>
          <p:nvPr/>
        </p:nvSpPr>
        <p:spPr>
          <a:xfrm>
            <a:off x="249840" y="1161360"/>
            <a:ext cx="3986280" cy="346320"/>
          </a:xfrm>
          <a:prstGeom prst="rect">
            <a:avLst/>
          </a:prstGeom>
          <a:noFill/>
          <a:ln>
            <a:noFill/>
          </a:ln>
        </p:spPr>
        <p:txBody>
          <a:bodyPr lIns="90000" rIns="90000" tIns="45000" bIns="45000"/>
          <a:p>
            <a:r>
              <a:rPr b="0" lang="en-US" sz="1800" spc="-1" strike="noStrike">
                <a:latin typeface="Arial"/>
              </a:rPr>
              <a:t>Universal Transverse Mercator - UTM</a:t>
            </a:r>
            <a:endParaRPr b="0" lang="en-US" sz="1800" spc="-1" strike="noStrike">
              <a:latin typeface="Arial"/>
            </a:endParaRPr>
          </a:p>
        </p:txBody>
      </p:sp>
      <p:pic>
        <p:nvPicPr>
          <p:cNvPr id="357" name="" descr=""/>
          <p:cNvPicPr/>
          <p:nvPr/>
        </p:nvPicPr>
        <p:blipFill>
          <a:blip r:embed="rId1"/>
          <a:stretch/>
        </p:blipFill>
        <p:spPr>
          <a:xfrm>
            <a:off x="360" y="1429920"/>
            <a:ext cx="9143640" cy="4571280"/>
          </a:xfrm>
          <a:prstGeom prst="rect">
            <a:avLst/>
          </a:prstGeom>
          <a:ln>
            <a:noFill/>
          </a:ln>
        </p:spPr>
      </p:pic>
      <p:sp>
        <p:nvSpPr>
          <p:cNvPr id="358" name="TextShape 3"/>
          <p:cNvSpPr txBox="1"/>
          <p:nvPr/>
        </p:nvSpPr>
        <p:spPr>
          <a:xfrm>
            <a:off x="4114800" y="5396400"/>
            <a:ext cx="4114800" cy="1626120"/>
          </a:xfrm>
          <a:prstGeom prst="rect">
            <a:avLst/>
          </a:prstGeom>
          <a:solidFill>
            <a:srgbClr val="bce4e5"/>
          </a:solidFill>
          <a:ln>
            <a:noFill/>
          </a:ln>
        </p:spPr>
        <p:txBody>
          <a:bodyPr lIns="90000" rIns="90000" tIns="45000" bIns="45000"/>
          <a:p>
            <a:r>
              <a:rPr b="0" lang="en-US" sz="1800" spc="-1" strike="noStrike">
                <a:latin typeface="Arial"/>
              </a:rPr>
              <a:t>- Highly accurate within zone</a:t>
            </a:r>
            <a:endParaRPr b="0" lang="en-US" sz="1800" spc="-1" strike="noStrike">
              <a:latin typeface="Arial"/>
            </a:endParaRPr>
          </a:p>
          <a:p>
            <a:r>
              <a:rPr b="0" lang="en-US" sz="1800" spc="-1" strike="noStrike">
                <a:latin typeface="Arial"/>
              </a:rPr>
              <a:t>- Measurement is in meters</a:t>
            </a:r>
            <a:endParaRPr b="0" lang="en-US" sz="1800" spc="-1" strike="noStrike">
              <a:latin typeface="Arial"/>
            </a:endParaRPr>
          </a:p>
          <a:p>
            <a:r>
              <a:rPr b="0" lang="en-US" sz="1800" spc="-1" strike="noStrike">
                <a:latin typeface="Arial"/>
              </a:rPr>
              <a:t>	</a:t>
            </a:r>
            <a:r>
              <a:rPr b="0" lang="en-US" sz="1800" spc="-1" strike="noStrike">
                <a:latin typeface="Arial"/>
              </a:rPr>
              <a:t>- intuitive</a:t>
            </a:r>
            <a:endParaRPr b="0" lang="en-US" sz="1800" spc="-1" strike="noStrike">
              <a:latin typeface="Arial"/>
            </a:endParaRPr>
          </a:p>
          <a:p>
            <a:r>
              <a:rPr b="0" lang="en-US" sz="1800" spc="-1" strike="noStrike">
                <a:latin typeface="Arial"/>
              </a:rPr>
              <a:t>- Not great for large areas </a:t>
            </a:r>
            <a:endParaRPr b="0" lang="en-US" sz="1800" spc="-1" strike="noStrike">
              <a:latin typeface="Arial"/>
            </a:endParaRPr>
          </a:p>
          <a:p>
            <a:r>
              <a:rPr b="0" lang="en-US" sz="1800" spc="-1" strike="noStrike">
                <a:latin typeface="Arial"/>
              </a:rPr>
              <a:t>	</a:t>
            </a:r>
            <a:r>
              <a:rPr b="0" lang="en-US" sz="1800" spc="-1" strike="noStrike">
                <a:latin typeface="Arial"/>
              </a:rPr>
              <a:t>(across zones)</a:t>
            </a:r>
            <a:endParaRPr b="0" lang="en-US" sz="1800" spc="-1" strike="noStrike">
              <a:latin typeface="Arial"/>
            </a:endParaRPr>
          </a:p>
          <a:p>
            <a:endParaRPr b="0" lang="en-US" sz="18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457200" y="823320"/>
            <a:ext cx="8228880" cy="532800"/>
          </a:xfrm>
          <a:prstGeom prst="rect">
            <a:avLst/>
          </a:prstGeom>
          <a:solidFill>
            <a:srgbClr val="c6d9f1"/>
          </a:solidFill>
          <a:ln>
            <a:noFill/>
          </a:ln>
        </p:spPr>
        <p:style>
          <a:lnRef idx="0"/>
          <a:fillRef idx="0"/>
          <a:effectRef idx="0"/>
          <a:fontRef idx="minor"/>
        </p:style>
        <p:txBody>
          <a:bodyPr lIns="90000" rIns="90000" tIns="45000" bIns="45000"/>
          <a:p>
            <a:pPr algn="ctr">
              <a:lnSpc>
                <a:spcPct val="100000"/>
              </a:lnSpc>
            </a:pPr>
            <a:r>
              <a:rPr b="0" lang="en-US" sz="2200" spc="-1" strike="noStrike">
                <a:solidFill>
                  <a:srgbClr val="1f497d"/>
                </a:solidFill>
                <a:latin typeface="Times new roman"/>
                <a:ea typeface="DejaVu Sans"/>
              </a:rPr>
              <a:t>GIS fundamentals: Geographic and Projected coordinate systems</a:t>
            </a:r>
            <a:endParaRPr b="0" lang="en-US" sz="2200" spc="-1" strike="noStrike">
              <a:latin typeface="Arial"/>
            </a:endParaRPr>
          </a:p>
        </p:txBody>
      </p:sp>
      <p:sp>
        <p:nvSpPr>
          <p:cNvPr id="360" name="CustomShape 2"/>
          <p:cNvSpPr/>
          <p:nvPr/>
        </p:nvSpPr>
        <p:spPr>
          <a:xfrm>
            <a:off x="457200" y="1736640"/>
            <a:ext cx="8457480" cy="2375280"/>
          </a:xfrm>
          <a:prstGeom prst="rect">
            <a:avLst/>
          </a:prstGeom>
          <a:noFill/>
          <a:ln>
            <a:noFill/>
          </a:ln>
        </p:spPr>
        <p:style>
          <a:lnRef idx="0"/>
          <a:fillRef idx="0"/>
          <a:effectRef idx="0"/>
          <a:fontRef idx="minor"/>
        </p:style>
        <p:txBody>
          <a:bodyPr lIns="90000" rIns="90000" tIns="45000" bIns="45000"/>
          <a:p>
            <a:pPr marL="216000" indent="-215640">
              <a:lnSpc>
                <a:spcPct val="125000"/>
              </a:lnSpc>
              <a:buClr>
                <a:srgbClr val="000000"/>
              </a:buClr>
              <a:buFont typeface="Symbol"/>
              <a:buChar char=""/>
            </a:pPr>
            <a:r>
              <a:rPr b="0" lang="en-US" sz="2400" spc="-1" strike="noStrike">
                <a:solidFill>
                  <a:srgbClr val="000000"/>
                </a:solidFill>
                <a:latin typeface="Times New Roman"/>
                <a:ea typeface="ＭＳ Ｐゴシック"/>
              </a:rPr>
              <a:t>Modern GIS make dealing with coordinate systems relatively straightforward; however:</a:t>
            </a:r>
            <a:endParaRPr b="0" lang="en-US" sz="2400" spc="-1" strike="noStrike">
              <a:latin typeface="Arial"/>
            </a:endParaRPr>
          </a:p>
          <a:p>
            <a:pPr>
              <a:lnSpc>
                <a:spcPct val="125000"/>
              </a:lnSpc>
            </a:pPr>
            <a:endParaRPr b="0" lang="en-US" sz="2400" spc="-1" strike="noStrike">
              <a:latin typeface="Arial"/>
            </a:endParaRPr>
          </a:p>
          <a:p>
            <a:pPr algn="ctr">
              <a:lnSpc>
                <a:spcPct val="125000"/>
              </a:lnSpc>
            </a:pPr>
            <a:r>
              <a:rPr b="0" lang="en-US" sz="2400" spc="-1" strike="noStrike">
                <a:solidFill>
                  <a:srgbClr val="0000ff"/>
                </a:solidFill>
                <a:latin typeface="Times New Roman"/>
                <a:ea typeface="ＭＳ Ｐゴシック"/>
              </a:rPr>
              <a:t>IT IS ESSENTIAL TO KNOW THE COORDINATE SYSTEM OF ANY DATA WITH WHICH YOU ARE WORKING!</a:t>
            </a:r>
            <a:endParaRPr b="0" lang="en-US" sz="24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1" name="Picture 4" descr=""/>
          <p:cNvPicPr/>
          <p:nvPr/>
        </p:nvPicPr>
        <p:blipFill>
          <a:blip r:embed="rId1"/>
          <a:stretch/>
        </p:blipFill>
        <p:spPr>
          <a:xfrm>
            <a:off x="552600" y="661680"/>
            <a:ext cx="8036640" cy="585072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457200" y="639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Outline</a:t>
            </a:r>
            <a:endParaRPr b="0" lang="en-US" sz="4400" spc="-1" strike="noStrike">
              <a:latin typeface="Arial"/>
            </a:endParaRPr>
          </a:p>
        </p:txBody>
      </p:sp>
      <p:sp>
        <p:nvSpPr>
          <p:cNvPr id="363"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imes new roman"/>
                <a:ea typeface="ＭＳ Ｐゴシック"/>
              </a:rPr>
              <a:t>How do we represent real world geographic information with a computer?</a:t>
            </a:r>
            <a:endParaRPr b="0" lang="en-US" sz="32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Data models – representations of geographic reality</a:t>
            </a:r>
            <a:endParaRPr b="0" lang="en-US" sz="2800" spc="-1" strike="noStrike">
              <a:latin typeface="Arial"/>
            </a:endParaRPr>
          </a:p>
          <a:p>
            <a:pPr lvl="2" marL="1143000" indent="-227880">
              <a:lnSpc>
                <a:spcPct val="100000"/>
              </a:lnSpc>
              <a:spcBef>
                <a:spcPts val="479"/>
              </a:spcBef>
              <a:buClr>
                <a:srgbClr val="1f497d"/>
              </a:buClr>
              <a:buFont typeface="Arial"/>
              <a:buChar char="•"/>
            </a:pPr>
            <a:r>
              <a:rPr b="0" lang="en-US" sz="2400" spc="-1" strike="noStrike">
                <a:solidFill>
                  <a:srgbClr val="1f497d"/>
                </a:solidFill>
                <a:latin typeface="Times new roman"/>
                <a:ea typeface="ＭＳ Ｐゴシック"/>
              </a:rPr>
              <a:t>Scale, spatial autocorrelation</a:t>
            </a:r>
            <a:endParaRPr b="0" lang="en-US" sz="24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Location information: coordinate systems</a:t>
            </a:r>
            <a:endParaRPr b="0" lang="en-US" sz="28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Georeferencing, sampling bias</a:t>
            </a:r>
            <a:endParaRPr b="0" lang="en-US" sz="28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Remote Sensing</a:t>
            </a:r>
            <a:endParaRPr b="0" lang="en-US" sz="2800" spc="-1" strike="noStrike">
              <a:latin typeface="Arial"/>
            </a:endParaRPr>
          </a:p>
        </p:txBody>
      </p:sp>
      <p:sp>
        <p:nvSpPr>
          <p:cNvPr id="364" name="CustomShape 3"/>
          <p:cNvSpPr/>
          <p:nvPr/>
        </p:nvSpPr>
        <p:spPr>
          <a:xfrm>
            <a:off x="130680" y="4521600"/>
            <a:ext cx="754200" cy="536400"/>
          </a:xfrm>
          <a:prstGeom prst="rightArrow">
            <a:avLst>
              <a:gd name="adj1" fmla="val 50000"/>
              <a:gd name="adj2" fmla="val 50000"/>
            </a:avLst>
          </a:prstGeom>
          <a:gradFill rotWithShape="0">
            <a:gsLst>
              <a:gs pos="0">
                <a:srgbClr val="2e5f99"/>
              </a:gs>
              <a:gs pos="100000">
                <a:srgbClr val="3c7ac7"/>
              </a:gs>
            </a:gsLst>
            <a:lin ang="16200000"/>
          </a:gradFill>
          <a:ln w="9360">
            <a:solidFill>
              <a:srgbClr val="4a7ebb"/>
            </a:solidFill>
            <a:round/>
          </a:ln>
          <a:effectLst>
            <a:outerShdw dist="23040" dir="5400000">
              <a:srgbClr val="000000">
                <a:alpha val="35000"/>
              </a:srgbClr>
            </a:outerShdw>
          </a:effectLst>
        </p:spPr>
        <p:style>
          <a:lnRef idx="0"/>
          <a:fillRef idx="0"/>
          <a:effectRef idx="0"/>
          <a:fontRef idx="minor"/>
        </p:style>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685800" y="609480"/>
            <a:ext cx="7559280" cy="603000"/>
          </a:xfrm>
          <a:prstGeom prst="rect">
            <a:avLst/>
          </a:prstGeom>
          <a:noFill/>
          <a:ln>
            <a:noFill/>
          </a:ln>
        </p:spPr>
        <p:style>
          <a:lnRef idx="0"/>
          <a:fillRef idx="0"/>
          <a:effectRef idx="0"/>
          <a:fontRef idx="minor"/>
        </p:style>
        <p:txBody>
          <a:bodyPr lIns="36720" rIns="36720" tIns="36720" bIns="36720"/>
          <a:p>
            <a:pPr algn="ctr">
              <a:lnSpc>
                <a:spcPct val="100000"/>
              </a:lnSpc>
            </a:pPr>
            <a:r>
              <a:rPr b="0" lang="en-US" sz="3200" spc="-1" strike="noStrike">
                <a:solidFill>
                  <a:srgbClr val="000000"/>
                </a:solidFill>
                <a:latin typeface="Times New Roman"/>
                <a:ea typeface="ＭＳ Ｐゴシック"/>
              </a:rPr>
              <a:t>Species’ distribution data: possible sources</a:t>
            </a:r>
            <a:endParaRPr b="0" lang="en-US" sz="3200" spc="-1" strike="noStrike">
              <a:latin typeface="Arial"/>
            </a:endParaRPr>
          </a:p>
        </p:txBody>
      </p:sp>
      <p:sp>
        <p:nvSpPr>
          <p:cNvPr id="366" name="CustomShape 2"/>
          <p:cNvSpPr/>
          <p:nvPr/>
        </p:nvSpPr>
        <p:spPr>
          <a:xfrm>
            <a:off x="685800" y="1600200"/>
            <a:ext cx="8076600" cy="3351960"/>
          </a:xfrm>
          <a:prstGeom prst="rect">
            <a:avLst/>
          </a:prstGeom>
          <a:noFill/>
          <a:ln>
            <a:noFill/>
          </a:ln>
        </p:spPr>
        <p:style>
          <a:lnRef idx="0"/>
          <a:fillRef idx="0"/>
          <a:effectRef idx="0"/>
          <a:fontRef idx="minor"/>
        </p:style>
        <p:txBody>
          <a:bodyPr lIns="90000" rIns="90000" tIns="45000" bIns="45000"/>
          <a:p>
            <a:pPr marL="343080" indent="-342360">
              <a:lnSpc>
                <a:spcPct val="80000"/>
              </a:lnSpc>
              <a:spcBef>
                <a:spcPts val="2801"/>
              </a:spcBef>
              <a:buClr>
                <a:srgbClr val="000000"/>
              </a:buClr>
              <a:buFont typeface="Arial"/>
              <a:buChar char="•"/>
            </a:pPr>
            <a:r>
              <a:rPr b="0" lang="en-US" sz="2800" spc="-1" strike="noStrike">
                <a:solidFill>
                  <a:srgbClr val="000000"/>
                </a:solidFill>
                <a:latin typeface="Times New Roman"/>
                <a:ea typeface="ＭＳ Ｐゴシック"/>
              </a:rPr>
              <a:t>Personal collection during field surveys (e.g., using a GPS receiver or smartphone)</a:t>
            </a:r>
            <a:endParaRPr b="0" lang="en-US" sz="2800" spc="-1" strike="noStrike">
              <a:latin typeface="Arial"/>
            </a:endParaRPr>
          </a:p>
          <a:p>
            <a:pPr marL="343080" indent="-342360">
              <a:lnSpc>
                <a:spcPct val="80000"/>
              </a:lnSpc>
              <a:spcBef>
                <a:spcPts val="2801"/>
              </a:spcBef>
              <a:buClr>
                <a:srgbClr val="000000"/>
              </a:buClr>
              <a:buFont typeface="Arial"/>
              <a:buChar char="•"/>
            </a:pPr>
            <a:r>
              <a:rPr b="0" lang="en-US" sz="2800" spc="-1" strike="noStrike">
                <a:solidFill>
                  <a:srgbClr val="000000"/>
                </a:solidFill>
                <a:latin typeface="Times New Roman"/>
                <a:ea typeface="ＭＳ Ｐゴシック"/>
              </a:rPr>
              <a:t>Extracting data from large surveys (e.g., North American Breeding Bird Survey)</a:t>
            </a:r>
            <a:endParaRPr b="0" lang="en-US" sz="2800" spc="-1" strike="noStrike">
              <a:latin typeface="Arial"/>
            </a:endParaRPr>
          </a:p>
          <a:p>
            <a:pPr marL="343080" indent="-342360">
              <a:lnSpc>
                <a:spcPct val="80000"/>
              </a:lnSpc>
              <a:spcBef>
                <a:spcPts val="2801"/>
              </a:spcBef>
              <a:buClr>
                <a:srgbClr val="000000"/>
              </a:buClr>
              <a:buFont typeface="Arial"/>
              <a:buChar char="•"/>
            </a:pPr>
            <a:r>
              <a:rPr b="0" lang="en-US" sz="2800" spc="-1" strike="noStrike">
                <a:solidFill>
                  <a:srgbClr val="000000"/>
                </a:solidFill>
                <a:latin typeface="Times New Roman"/>
                <a:ea typeface="ＭＳ Ｐゴシック"/>
              </a:rPr>
              <a:t>Digitizing atlases (e.g. </a:t>
            </a:r>
            <a:r>
              <a:rPr b="0" i="1" lang="en-US" sz="2800" spc="-1" strike="noStrike">
                <a:solidFill>
                  <a:srgbClr val="000000"/>
                </a:solidFill>
                <a:latin typeface="Times New Roman"/>
                <a:ea typeface="ＭＳ Ｐゴシック"/>
              </a:rPr>
              <a:t>The new atlas of breeding birds in Britain and Ireland: 1988-1991</a:t>
            </a:r>
            <a:r>
              <a:rPr b="0" lang="en-US" sz="2800" spc="-1" strike="noStrike">
                <a:solidFill>
                  <a:srgbClr val="000000"/>
                </a:solidFill>
                <a:latin typeface="Times New Roman"/>
                <a:ea typeface="ＭＳ Ｐゴシック"/>
              </a:rPr>
              <a:t>)</a:t>
            </a:r>
            <a:endParaRPr b="0" lang="en-US" sz="2800" spc="-1" strike="noStrike">
              <a:latin typeface="Arial"/>
            </a:endParaRPr>
          </a:p>
          <a:p>
            <a:pPr marL="343080" indent="-342360">
              <a:lnSpc>
                <a:spcPct val="80000"/>
              </a:lnSpc>
              <a:spcBef>
                <a:spcPts val="2801"/>
              </a:spcBef>
              <a:buClr>
                <a:srgbClr val="000000"/>
              </a:buClr>
              <a:buFont typeface="Arial"/>
              <a:buChar char="•"/>
            </a:pPr>
            <a:r>
              <a:rPr b="0" lang="en-US" sz="2800" spc="-1" strike="noStrike">
                <a:solidFill>
                  <a:srgbClr val="000000"/>
                </a:solidFill>
                <a:latin typeface="Times New Roman"/>
                <a:ea typeface="ＭＳ Ｐゴシック"/>
              </a:rPr>
              <a:t>Collections in natural history museums</a:t>
            </a:r>
            <a:endParaRPr b="0" lang="en-US" sz="2800" spc="-1" strike="noStrike">
              <a:latin typeface="Arial"/>
            </a:endParaRPr>
          </a:p>
          <a:p>
            <a:pPr marL="343080" indent="-342360">
              <a:lnSpc>
                <a:spcPct val="80000"/>
              </a:lnSpc>
              <a:spcBef>
                <a:spcPts val="2801"/>
              </a:spcBef>
              <a:buClr>
                <a:srgbClr val="000000"/>
              </a:buClr>
              <a:buFont typeface="Arial"/>
              <a:buChar char="•"/>
            </a:pPr>
            <a:r>
              <a:rPr b="0" lang="en-US" sz="2800" spc="-1" strike="noStrike">
                <a:solidFill>
                  <a:srgbClr val="000000"/>
                </a:solidFill>
                <a:latin typeface="Times New Roman"/>
                <a:ea typeface="ＭＳ Ｐゴシック"/>
              </a:rPr>
              <a:t>On-line distributed databases (e.g. GBIF, HerpNET, FishNET, ORNIS)</a:t>
            </a:r>
            <a:endParaRPr b="0" lang="en-US" sz="2800" spc="-1" strike="noStrike">
              <a:latin typeface="Arial"/>
            </a:endParaRPr>
          </a:p>
        </p:txBody>
      </p:sp>
      <p:sp>
        <p:nvSpPr>
          <p:cNvPr id="367" name="CustomShape 3"/>
          <p:cNvSpPr/>
          <p:nvPr/>
        </p:nvSpPr>
        <p:spPr>
          <a:xfrm>
            <a:off x="124560" y="1828800"/>
            <a:ext cx="678240" cy="428760"/>
          </a:xfrm>
          <a:prstGeom prst="rightArrow">
            <a:avLst>
              <a:gd name="adj1" fmla="val 50000"/>
              <a:gd name="adj2" fmla="val 50000"/>
            </a:avLst>
          </a:prstGeom>
          <a:gradFill rotWithShape="0">
            <a:gsLst>
              <a:gs pos="0">
                <a:srgbClr val="2e5f99"/>
              </a:gs>
              <a:gs pos="100000">
                <a:srgbClr val="3c7ac7"/>
              </a:gs>
            </a:gsLst>
            <a:lin ang="16200000"/>
          </a:gradFill>
          <a:ln w="9360">
            <a:solidFill>
              <a:srgbClr val="4a7ebb"/>
            </a:solidFill>
            <a:round/>
          </a:ln>
          <a:effectLst>
            <a:outerShdw dist="23040" dir="5400000">
              <a:srgbClr val="000000">
                <a:alpha val="35000"/>
              </a:srgbClr>
            </a:outerShdw>
          </a:effectLst>
        </p:spPr>
        <p:style>
          <a:lnRef idx="0"/>
          <a:fillRef idx="0"/>
          <a:effectRef idx="0"/>
          <a:fontRef idx="minor"/>
        </p:style>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1828800" y="919800"/>
            <a:ext cx="5409360" cy="380160"/>
          </a:xfrm>
          <a:prstGeom prst="rect">
            <a:avLst/>
          </a:prstGeom>
          <a:noFill/>
          <a:ln>
            <a:noFill/>
          </a:ln>
        </p:spPr>
        <p:style>
          <a:lnRef idx="0"/>
          <a:fillRef idx="0"/>
          <a:effectRef idx="0"/>
          <a:fontRef idx="minor"/>
        </p:style>
        <p:txBody>
          <a:bodyPr lIns="36720" rIns="36720" tIns="36720" bIns="36720"/>
          <a:p>
            <a:pPr algn="ctr">
              <a:lnSpc>
                <a:spcPct val="100000"/>
              </a:lnSpc>
            </a:pPr>
            <a:r>
              <a:rPr b="0" lang="en-US" sz="2400" spc="-1" strike="noStrike">
                <a:solidFill>
                  <a:srgbClr val="000000"/>
                </a:solidFill>
                <a:latin typeface="Times New Roman"/>
                <a:ea typeface="ＭＳ Ｐゴシック"/>
              </a:rPr>
              <a:t>Georeferencing</a:t>
            </a:r>
            <a:endParaRPr b="0" lang="en-US" sz="2400" spc="-1" strike="noStrike">
              <a:latin typeface="Arial"/>
            </a:endParaRPr>
          </a:p>
        </p:txBody>
      </p:sp>
      <p:pic>
        <p:nvPicPr>
          <p:cNvPr id="369" name="Picture 5" descr=""/>
          <p:cNvPicPr/>
          <p:nvPr/>
        </p:nvPicPr>
        <p:blipFill>
          <a:blip r:embed="rId1"/>
          <a:stretch/>
        </p:blipFill>
        <p:spPr>
          <a:xfrm>
            <a:off x="152280" y="1600200"/>
            <a:ext cx="4571280" cy="3587040"/>
          </a:xfrm>
          <a:prstGeom prst="rect">
            <a:avLst/>
          </a:prstGeom>
          <a:ln>
            <a:noFill/>
          </a:ln>
        </p:spPr>
      </p:pic>
      <p:sp>
        <p:nvSpPr>
          <p:cNvPr id="370" name="CustomShape 2"/>
          <p:cNvSpPr/>
          <p:nvPr/>
        </p:nvSpPr>
        <p:spPr>
          <a:xfrm>
            <a:off x="5029200" y="1863720"/>
            <a:ext cx="3656880" cy="2893680"/>
          </a:xfrm>
          <a:prstGeom prst="rect">
            <a:avLst/>
          </a:prstGeom>
          <a:noFill/>
          <a:ln>
            <a:noFill/>
          </a:ln>
        </p:spPr>
        <p:style>
          <a:lnRef idx="0"/>
          <a:fillRef idx="0"/>
          <a:effectRef idx="0"/>
          <a:fontRef idx="minor"/>
        </p:style>
        <p:txBody>
          <a:bodyPr lIns="90000" rIns="90000" tIns="45000" bIns="45000"/>
          <a:p>
            <a:pPr marL="216000" indent="-215640">
              <a:lnSpc>
                <a:spcPct val="100000"/>
              </a:lnSpc>
              <a:spcBef>
                <a:spcPts val="1199"/>
              </a:spcBef>
              <a:buClr>
                <a:srgbClr val="000000"/>
              </a:buClr>
              <a:buFont typeface="Symbol"/>
              <a:buChar char=""/>
            </a:pPr>
            <a:r>
              <a:rPr b="0" lang="en-US" sz="2400" spc="-1" strike="noStrike">
                <a:solidFill>
                  <a:srgbClr val="000000"/>
                </a:solidFill>
                <a:latin typeface="Times New Roman"/>
                <a:ea typeface="ＭＳ Ｐゴシック"/>
              </a:rPr>
              <a:t>Woodbury, NY</a:t>
            </a:r>
            <a:endParaRPr b="0" lang="en-US" sz="2400" spc="-1" strike="noStrike">
              <a:latin typeface="Arial"/>
            </a:endParaRPr>
          </a:p>
          <a:p>
            <a:pPr marL="216000" indent="-215640">
              <a:lnSpc>
                <a:spcPct val="100000"/>
              </a:lnSpc>
              <a:spcBef>
                <a:spcPts val="1199"/>
              </a:spcBef>
              <a:buClr>
                <a:srgbClr val="000000"/>
              </a:buClr>
              <a:buFont typeface="Symbol"/>
              <a:buChar char=""/>
            </a:pPr>
            <a:r>
              <a:rPr b="0" lang="en-US" sz="2400" spc="-1" strike="noStrike">
                <a:solidFill>
                  <a:srgbClr val="000000"/>
                </a:solidFill>
                <a:latin typeface="Times New Roman"/>
                <a:ea typeface="ＭＳ Ｐゴシック"/>
              </a:rPr>
              <a:t>Near Woodbury</a:t>
            </a:r>
            <a:endParaRPr b="0" lang="en-US" sz="2400" spc="-1" strike="noStrike">
              <a:latin typeface="Arial"/>
            </a:endParaRPr>
          </a:p>
          <a:p>
            <a:pPr marL="216000" indent="-215640">
              <a:lnSpc>
                <a:spcPct val="100000"/>
              </a:lnSpc>
              <a:spcBef>
                <a:spcPts val="1199"/>
              </a:spcBef>
              <a:buClr>
                <a:srgbClr val="000000"/>
              </a:buClr>
              <a:buFont typeface="Symbol"/>
              <a:buChar char=""/>
            </a:pPr>
            <a:r>
              <a:rPr b="0" lang="en-US" sz="2400" spc="-1" strike="noStrike">
                <a:solidFill>
                  <a:srgbClr val="000000"/>
                </a:solidFill>
                <a:latin typeface="Times New Roman"/>
                <a:ea typeface="ＭＳ Ｐゴシック"/>
              </a:rPr>
              <a:t>5 miles from Woodbury</a:t>
            </a:r>
            <a:endParaRPr b="0" lang="en-US" sz="2400" spc="-1" strike="noStrike">
              <a:latin typeface="Arial"/>
            </a:endParaRPr>
          </a:p>
          <a:p>
            <a:pPr marL="216000" indent="-215640">
              <a:lnSpc>
                <a:spcPct val="100000"/>
              </a:lnSpc>
              <a:spcBef>
                <a:spcPts val="1199"/>
              </a:spcBef>
              <a:buClr>
                <a:srgbClr val="000000"/>
              </a:buClr>
              <a:buFont typeface="Symbol"/>
              <a:buChar char=""/>
            </a:pPr>
            <a:r>
              <a:rPr b="0" lang="en-US" sz="2400" spc="-1" strike="noStrike">
                <a:solidFill>
                  <a:srgbClr val="000000"/>
                </a:solidFill>
                <a:latin typeface="Times New Roman"/>
                <a:ea typeface="ＭＳ Ｐゴシック"/>
              </a:rPr>
              <a:t>1 mile east of Woodbury</a:t>
            </a:r>
            <a:endParaRPr b="0" lang="en-US" sz="2400" spc="-1" strike="noStrike">
              <a:latin typeface="Arial"/>
            </a:endParaRPr>
          </a:p>
          <a:p>
            <a:pPr marL="216000" indent="-215640">
              <a:lnSpc>
                <a:spcPct val="100000"/>
              </a:lnSpc>
              <a:spcBef>
                <a:spcPts val="1199"/>
              </a:spcBef>
              <a:buClr>
                <a:srgbClr val="000000"/>
              </a:buClr>
              <a:buFont typeface="Symbol"/>
              <a:buChar char=""/>
            </a:pPr>
            <a:r>
              <a:rPr b="0" lang="en-US" sz="2400" spc="-1" strike="noStrike">
                <a:solidFill>
                  <a:srgbClr val="000000"/>
                </a:solidFill>
                <a:latin typeface="Times New Roman"/>
                <a:ea typeface="ＭＳ Ｐゴシック"/>
              </a:rPr>
              <a:t>10 minutes along the path leading out of Woodbury</a:t>
            </a:r>
            <a:endParaRPr b="0" lang="en-US" sz="24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Picture 28" descr=""/>
          <p:cNvPicPr/>
          <p:nvPr/>
        </p:nvPicPr>
        <p:blipFill>
          <a:blip r:embed="rId1"/>
          <a:stretch/>
        </p:blipFill>
        <p:spPr>
          <a:xfrm>
            <a:off x="1219320" y="2133720"/>
            <a:ext cx="2742480" cy="3034440"/>
          </a:xfrm>
          <a:prstGeom prst="rect">
            <a:avLst/>
          </a:prstGeom>
          <a:ln>
            <a:noFill/>
          </a:ln>
        </p:spPr>
      </p:pic>
      <p:sp>
        <p:nvSpPr>
          <p:cNvPr id="372" name="CustomShape 1"/>
          <p:cNvSpPr/>
          <p:nvPr/>
        </p:nvSpPr>
        <p:spPr>
          <a:xfrm>
            <a:off x="588960" y="647640"/>
            <a:ext cx="7085880" cy="83736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000000"/>
                </a:solidFill>
                <a:latin typeface="times new roman"/>
                <a:ea typeface="ＭＳ Ｐゴシック"/>
              </a:rPr>
              <a:t>What is Remote Sensing?</a:t>
            </a:r>
            <a:endParaRPr b="0" lang="en-US" sz="3600" spc="-1" strike="noStrike">
              <a:latin typeface="times new roman"/>
            </a:endParaRPr>
          </a:p>
        </p:txBody>
      </p:sp>
      <p:sp>
        <p:nvSpPr>
          <p:cNvPr id="373" name="Line 2"/>
          <p:cNvSpPr/>
          <p:nvPr/>
        </p:nvSpPr>
        <p:spPr>
          <a:xfrm>
            <a:off x="2209680" y="2590560"/>
            <a:ext cx="838080" cy="2057400"/>
          </a:xfrm>
          <a:prstGeom prst="line">
            <a:avLst/>
          </a:prstGeom>
          <a:ln cap="rnd" w="19080">
            <a:solidFill>
              <a:srgbClr val="ff0000"/>
            </a:solidFill>
            <a:custDash>
              <a:ds d="100000" sp="100000"/>
            </a:custDash>
            <a:round/>
          </a:ln>
        </p:spPr>
        <p:style>
          <a:lnRef idx="0"/>
          <a:fillRef idx="0"/>
          <a:effectRef idx="0"/>
          <a:fontRef idx="minor"/>
        </p:style>
      </p:sp>
      <p:sp>
        <p:nvSpPr>
          <p:cNvPr id="374" name="Line 3"/>
          <p:cNvSpPr/>
          <p:nvPr/>
        </p:nvSpPr>
        <p:spPr>
          <a:xfrm>
            <a:off x="2209680" y="2590560"/>
            <a:ext cx="609480" cy="2057400"/>
          </a:xfrm>
          <a:prstGeom prst="line">
            <a:avLst/>
          </a:prstGeom>
          <a:ln cap="rnd" w="19080">
            <a:solidFill>
              <a:srgbClr val="ff0000"/>
            </a:solidFill>
            <a:custDash>
              <a:ds d="100000" sp="100000"/>
            </a:custDash>
            <a:round/>
          </a:ln>
        </p:spPr>
        <p:style>
          <a:lnRef idx="0"/>
          <a:fillRef idx="0"/>
          <a:effectRef idx="0"/>
          <a:fontRef idx="minor"/>
        </p:style>
      </p:sp>
      <p:sp>
        <p:nvSpPr>
          <p:cNvPr id="375" name="Line 4"/>
          <p:cNvSpPr/>
          <p:nvPr/>
        </p:nvSpPr>
        <p:spPr>
          <a:xfrm>
            <a:off x="2209680" y="2590560"/>
            <a:ext cx="533520" cy="2210040"/>
          </a:xfrm>
          <a:prstGeom prst="line">
            <a:avLst/>
          </a:prstGeom>
          <a:ln cap="rnd" w="19080">
            <a:solidFill>
              <a:srgbClr val="ff0000"/>
            </a:solidFill>
            <a:custDash>
              <a:ds d="100000" sp="100000"/>
            </a:custDash>
            <a:round/>
          </a:ln>
        </p:spPr>
        <p:style>
          <a:lnRef idx="0"/>
          <a:fillRef idx="0"/>
          <a:effectRef idx="0"/>
          <a:fontRef idx="minor"/>
        </p:style>
      </p:sp>
      <p:sp>
        <p:nvSpPr>
          <p:cNvPr id="376" name="Line 5"/>
          <p:cNvSpPr/>
          <p:nvPr/>
        </p:nvSpPr>
        <p:spPr>
          <a:xfrm>
            <a:off x="2209680" y="2666880"/>
            <a:ext cx="762120" cy="2133720"/>
          </a:xfrm>
          <a:prstGeom prst="line">
            <a:avLst/>
          </a:prstGeom>
          <a:ln cap="rnd" w="19080">
            <a:solidFill>
              <a:srgbClr val="ff0000"/>
            </a:solidFill>
            <a:custDash>
              <a:ds d="100000" sp="100000"/>
            </a:custDash>
            <a:round/>
          </a:ln>
        </p:spPr>
        <p:style>
          <a:lnRef idx="0"/>
          <a:fillRef idx="0"/>
          <a:effectRef idx="0"/>
          <a:fontRef idx="minor"/>
        </p:style>
      </p:sp>
      <p:sp>
        <p:nvSpPr>
          <p:cNvPr id="377" name="Line 6"/>
          <p:cNvSpPr/>
          <p:nvPr/>
        </p:nvSpPr>
        <p:spPr>
          <a:xfrm>
            <a:off x="2819160" y="4647960"/>
            <a:ext cx="228600" cy="360"/>
          </a:xfrm>
          <a:prstGeom prst="line">
            <a:avLst/>
          </a:prstGeom>
          <a:ln w="9360">
            <a:solidFill>
              <a:srgbClr val="000000"/>
            </a:solidFill>
            <a:round/>
          </a:ln>
        </p:spPr>
        <p:style>
          <a:lnRef idx="0"/>
          <a:fillRef idx="0"/>
          <a:effectRef idx="0"/>
          <a:fontRef idx="minor"/>
        </p:style>
      </p:sp>
      <p:sp>
        <p:nvSpPr>
          <p:cNvPr id="378" name="Line 7"/>
          <p:cNvSpPr/>
          <p:nvPr/>
        </p:nvSpPr>
        <p:spPr>
          <a:xfrm flipH="1">
            <a:off x="2743200" y="4647960"/>
            <a:ext cx="75960" cy="152640"/>
          </a:xfrm>
          <a:prstGeom prst="line">
            <a:avLst/>
          </a:prstGeom>
          <a:ln w="9360">
            <a:solidFill>
              <a:srgbClr val="000000"/>
            </a:solidFill>
            <a:round/>
          </a:ln>
        </p:spPr>
        <p:style>
          <a:lnRef idx="0"/>
          <a:fillRef idx="0"/>
          <a:effectRef idx="0"/>
          <a:fontRef idx="minor"/>
        </p:style>
      </p:sp>
      <p:sp>
        <p:nvSpPr>
          <p:cNvPr id="379" name="Line 8"/>
          <p:cNvSpPr/>
          <p:nvPr/>
        </p:nvSpPr>
        <p:spPr>
          <a:xfrm>
            <a:off x="2743200" y="4800600"/>
            <a:ext cx="228600" cy="360"/>
          </a:xfrm>
          <a:prstGeom prst="line">
            <a:avLst/>
          </a:prstGeom>
          <a:ln w="9360">
            <a:solidFill>
              <a:srgbClr val="000000"/>
            </a:solidFill>
            <a:round/>
          </a:ln>
        </p:spPr>
        <p:style>
          <a:lnRef idx="0"/>
          <a:fillRef idx="0"/>
          <a:effectRef idx="0"/>
          <a:fontRef idx="minor"/>
        </p:style>
      </p:sp>
      <p:sp>
        <p:nvSpPr>
          <p:cNvPr id="380" name="Line 9"/>
          <p:cNvSpPr/>
          <p:nvPr/>
        </p:nvSpPr>
        <p:spPr>
          <a:xfrm flipV="1">
            <a:off x="2971800" y="4647960"/>
            <a:ext cx="75960" cy="152640"/>
          </a:xfrm>
          <a:prstGeom prst="line">
            <a:avLst/>
          </a:prstGeom>
          <a:ln w="9360">
            <a:solidFill>
              <a:srgbClr val="000000"/>
            </a:solidFill>
            <a:round/>
          </a:ln>
        </p:spPr>
        <p:style>
          <a:lnRef idx="0"/>
          <a:fillRef idx="0"/>
          <a:effectRef idx="0"/>
          <a:fontRef idx="minor"/>
        </p:style>
      </p:sp>
      <p:sp>
        <p:nvSpPr>
          <p:cNvPr id="381" name="CustomShape 10"/>
          <p:cNvSpPr/>
          <p:nvPr/>
        </p:nvSpPr>
        <p:spPr>
          <a:xfrm rot="18036600">
            <a:off x="2831040" y="3646080"/>
            <a:ext cx="2133000" cy="632520"/>
          </a:xfrm>
          <a:custGeom>
            <a:avLst/>
            <a:gdLst/>
            <a:ahLst/>
            <a:rect l="l" t="t" r="r" b="b"/>
            <a:pathLst>
              <a:path w="1013" h="399">
                <a:moveTo>
                  <a:pt x="0" y="0"/>
                </a:moveTo>
                <a:lnTo>
                  <a:pt x="24" y="59"/>
                </a:lnTo>
                <a:lnTo>
                  <a:pt x="36" y="77"/>
                </a:lnTo>
                <a:lnTo>
                  <a:pt x="53" y="97"/>
                </a:lnTo>
                <a:lnTo>
                  <a:pt x="66" y="114"/>
                </a:lnTo>
                <a:lnTo>
                  <a:pt x="86" y="136"/>
                </a:lnTo>
                <a:lnTo>
                  <a:pt x="103" y="156"/>
                </a:lnTo>
                <a:lnTo>
                  <a:pt x="127" y="177"/>
                </a:lnTo>
                <a:lnTo>
                  <a:pt x="148" y="189"/>
                </a:lnTo>
                <a:lnTo>
                  <a:pt x="167" y="205"/>
                </a:lnTo>
                <a:lnTo>
                  <a:pt x="194" y="222"/>
                </a:lnTo>
                <a:lnTo>
                  <a:pt x="221" y="239"/>
                </a:lnTo>
                <a:lnTo>
                  <a:pt x="251" y="258"/>
                </a:lnTo>
                <a:lnTo>
                  <a:pt x="296" y="281"/>
                </a:lnTo>
                <a:lnTo>
                  <a:pt x="332" y="298"/>
                </a:lnTo>
                <a:lnTo>
                  <a:pt x="363" y="307"/>
                </a:lnTo>
                <a:lnTo>
                  <a:pt x="407" y="325"/>
                </a:lnTo>
                <a:lnTo>
                  <a:pt x="441" y="337"/>
                </a:lnTo>
                <a:lnTo>
                  <a:pt x="474" y="342"/>
                </a:lnTo>
                <a:lnTo>
                  <a:pt x="510" y="349"/>
                </a:lnTo>
                <a:lnTo>
                  <a:pt x="546" y="356"/>
                </a:lnTo>
                <a:lnTo>
                  <a:pt x="581" y="358"/>
                </a:lnTo>
                <a:lnTo>
                  <a:pt x="615" y="360"/>
                </a:lnTo>
                <a:lnTo>
                  <a:pt x="644" y="354"/>
                </a:lnTo>
                <a:lnTo>
                  <a:pt x="675" y="353"/>
                </a:lnTo>
                <a:lnTo>
                  <a:pt x="710" y="346"/>
                </a:lnTo>
                <a:lnTo>
                  <a:pt x="742" y="335"/>
                </a:lnTo>
                <a:lnTo>
                  <a:pt x="770" y="324"/>
                </a:lnTo>
                <a:lnTo>
                  <a:pt x="799" y="308"/>
                </a:lnTo>
                <a:lnTo>
                  <a:pt x="819" y="296"/>
                </a:lnTo>
                <a:lnTo>
                  <a:pt x="849" y="280"/>
                </a:lnTo>
                <a:lnTo>
                  <a:pt x="883" y="398"/>
                </a:lnTo>
                <a:lnTo>
                  <a:pt x="887" y="372"/>
                </a:lnTo>
                <a:lnTo>
                  <a:pt x="891" y="345"/>
                </a:lnTo>
                <a:lnTo>
                  <a:pt x="899" y="320"/>
                </a:lnTo>
                <a:lnTo>
                  <a:pt x="907" y="296"/>
                </a:lnTo>
                <a:lnTo>
                  <a:pt x="920" y="270"/>
                </a:lnTo>
                <a:lnTo>
                  <a:pt x="926" y="249"/>
                </a:lnTo>
                <a:lnTo>
                  <a:pt x="939" y="223"/>
                </a:lnTo>
                <a:lnTo>
                  <a:pt x="951" y="200"/>
                </a:lnTo>
                <a:lnTo>
                  <a:pt x="968" y="173"/>
                </a:lnTo>
                <a:lnTo>
                  <a:pt x="985" y="148"/>
                </a:lnTo>
                <a:lnTo>
                  <a:pt x="997" y="132"/>
                </a:lnTo>
                <a:lnTo>
                  <a:pt x="1012" y="112"/>
                </a:lnTo>
                <a:lnTo>
                  <a:pt x="990" y="112"/>
                </a:lnTo>
                <a:lnTo>
                  <a:pt x="964" y="111"/>
                </a:lnTo>
                <a:lnTo>
                  <a:pt x="938" y="109"/>
                </a:lnTo>
                <a:lnTo>
                  <a:pt x="914" y="105"/>
                </a:lnTo>
                <a:lnTo>
                  <a:pt x="899" y="100"/>
                </a:lnTo>
                <a:lnTo>
                  <a:pt x="883" y="95"/>
                </a:lnTo>
                <a:lnTo>
                  <a:pt x="865" y="88"/>
                </a:lnTo>
                <a:lnTo>
                  <a:pt x="843" y="80"/>
                </a:lnTo>
                <a:lnTo>
                  <a:pt x="826" y="70"/>
                </a:lnTo>
                <a:lnTo>
                  <a:pt x="808" y="53"/>
                </a:lnTo>
                <a:lnTo>
                  <a:pt x="787" y="41"/>
                </a:lnTo>
                <a:lnTo>
                  <a:pt x="758" y="18"/>
                </a:lnTo>
                <a:lnTo>
                  <a:pt x="807" y="151"/>
                </a:lnTo>
                <a:lnTo>
                  <a:pt x="774" y="164"/>
                </a:lnTo>
                <a:lnTo>
                  <a:pt x="739" y="182"/>
                </a:lnTo>
                <a:lnTo>
                  <a:pt x="705" y="196"/>
                </a:lnTo>
                <a:lnTo>
                  <a:pt x="663" y="209"/>
                </a:lnTo>
                <a:lnTo>
                  <a:pt x="639" y="214"/>
                </a:lnTo>
                <a:lnTo>
                  <a:pt x="615" y="218"/>
                </a:lnTo>
                <a:lnTo>
                  <a:pt x="580" y="226"/>
                </a:lnTo>
                <a:lnTo>
                  <a:pt x="547" y="230"/>
                </a:lnTo>
                <a:lnTo>
                  <a:pt x="507" y="230"/>
                </a:lnTo>
                <a:lnTo>
                  <a:pt x="476" y="231"/>
                </a:lnTo>
                <a:lnTo>
                  <a:pt x="444" y="225"/>
                </a:lnTo>
                <a:lnTo>
                  <a:pt x="409" y="224"/>
                </a:lnTo>
                <a:lnTo>
                  <a:pt x="382" y="216"/>
                </a:lnTo>
                <a:lnTo>
                  <a:pt x="349" y="211"/>
                </a:lnTo>
                <a:lnTo>
                  <a:pt x="315" y="200"/>
                </a:lnTo>
                <a:lnTo>
                  <a:pt x="281" y="188"/>
                </a:lnTo>
                <a:lnTo>
                  <a:pt x="247" y="177"/>
                </a:lnTo>
                <a:lnTo>
                  <a:pt x="208" y="158"/>
                </a:lnTo>
                <a:lnTo>
                  <a:pt x="170" y="145"/>
                </a:lnTo>
                <a:lnTo>
                  <a:pt x="140" y="126"/>
                </a:lnTo>
                <a:lnTo>
                  <a:pt x="115" y="115"/>
                </a:lnTo>
                <a:lnTo>
                  <a:pt x="93" y="97"/>
                </a:lnTo>
                <a:lnTo>
                  <a:pt x="76" y="86"/>
                </a:lnTo>
                <a:lnTo>
                  <a:pt x="57" y="70"/>
                </a:lnTo>
                <a:lnTo>
                  <a:pt x="47" y="54"/>
                </a:lnTo>
                <a:lnTo>
                  <a:pt x="0" y="0"/>
                </a:lnTo>
              </a:path>
            </a:pathLst>
          </a:custGeom>
          <a:solidFill>
            <a:srgbClr val="676767"/>
          </a:solidFill>
          <a:ln w="12600">
            <a:solidFill>
              <a:srgbClr val="000000"/>
            </a:solidFill>
            <a:round/>
          </a:ln>
          <a:effectLst>
            <a:outerShdw dist="107423" dir="2700000">
              <a:srgbClr val="000000"/>
            </a:outerShdw>
          </a:effectLst>
        </p:spPr>
        <p:style>
          <a:lnRef idx="0"/>
          <a:fillRef idx="0"/>
          <a:effectRef idx="0"/>
          <a:fontRef idx="minor"/>
        </p:style>
      </p:sp>
      <p:pic>
        <p:nvPicPr>
          <p:cNvPr id="382" name="Picture 27" descr=""/>
          <p:cNvPicPr/>
          <p:nvPr/>
        </p:nvPicPr>
        <p:blipFill>
          <a:blip r:embed="rId2"/>
          <a:stretch/>
        </p:blipFill>
        <p:spPr>
          <a:xfrm>
            <a:off x="3352680" y="2362320"/>
            <a:ext cx="1675800" cy="623160"/>
          </a:xfrm>
          <a:prstGeom prst="rect">
            <a:avLst/>
          </a:prstGeom>
          <a:ln>
            <a:noFill/>
          </a:ln>
        </p:spPr>
      </p:pic>
      <p:sp>
        <p:nvSpPr>
          <p:cNvPr id="383" name="CustomShape 11"/>
          <p:cNvSpPr/>
          <p:nvPr/>
        </p:nvSpPr>
        <p:spPr>
          <a:xfrm>
            <a:off x="1600200" y="5334120"/>
            <a:ext cx="2871000" cy="242280"/>
          </a:xfrm>
          <a:prstGeom prst="rect">
            <a:avLst/>
          </a:prstGeom>
          <a:noFill/>
          <a:ln>
            <a:noFill/>
          </a:ln>
        </p:spPr>
        <p:style>
          <a:lnRef idx="0"/>
          <a:fillRef idx="0"/>
          <a:effectRef idx="0"/>
          <a:fontRef idx="minor"/>
        </p:style>
        <p:txBody>
          <a:bodyPr lIns="90000" rIns="90000" tIns="45000" bIns="45000"/>
          <a:p>
            <a:pPr algn="ctr">
              <a:lnSpc>
                <a:spcPct val="100000"/>
              </a:lnSpc>
            </a:pPr>
            <a:r>
              <a:rPr b="0" i="1" lang="en-US" sz="1000" spc="-1" strike="noStrike">
                <a:solidFill>
                  <a:srgbClr val="000000"/>
                </a:solidFill>
                <a:latin typeface="Verdana"/>
                <a:ea typeface="ＭＳ Ｐゴシック"/>
              </a:rPr>
              <a:t>Source: P. Ersts, July 2004</a:t>
            </a:r>
            <a:endParaRPr b="0" lang="en-US" sz="1000" spc="-1" strike="noStrike">
              <a:latin typeface="Arial"/>
            </a:endParaRPr>
          </a:p>
        </p:txBody>
      </p:sp>
      <p:sp>
        <p:nvSpPr>
          <p:cNvPr id="384" name="CustomShape 12"/>
          <p:cNvSpPr/>
          <p:nvPr/>
        </p:nvSpPr>
        <p:spPr>
          <a:xfrm>
            <a:off x="5257800" y="2133720"/>
            <a:ext cx="3276000" cy="30621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1" i="1" lang="en-US" sz="1800" spc="-1" strike="noStrike">
                <a:solidFill>
                  <a:srgbClr val="000000"/>
                </a:solidFill>
                <a:latin typeface="Times New Roman"/>
                <a:ea typeface="ＭＳ Ｐゴシック"/>
              </a:rPr>
              <a:t>General definition:</a:t>
            </a:r>
            <a:r>
              <a:rPr b="0" i="1" lang="en-US" sz="1800" spc="-1" strike="noStrike">
                <a:solidFill>
                  <a:srgbClr val="000000"/>
                </a:solidFill>
                <a:latin typeface="Times New Roman"/>
                <a:ea typeface="ＭＳ Ｐゴシック"/>
              </a:rPr>
              <a:t> Acquiring information about an object without physical contact. </a:t>
            </a:r>
            <a:endParaRPr b="0" lang="en-US" sz="1800" spc="-1" strike="noStrike">
              <a:latin typeface="Arial"/>
            </a:endParaRPr>
          </a:p>
          <a:p>
            <a:pPr>
              <a:lnSpc>
                <a:spcPct val="100000"/>
              </a:lnSpc>
              <a:spcBef>
                <a:spcPts val="901"/>
              </a:spcBef>
            </a:pPr>
            <a:endParaRPr b="0" lang="en-US" sz="1800" spc="-1" strike="noStrike">
              <a:latin typeface="Arial"/>
            </a:endParaRPr>
          </a:p>
          <a:p>
            <a:pPr>
              <a:lnSpc>
                <a:spcPct val="100000"/>
              </a:lnSpc>
              <a:spcBef>
                <a:spcPts val="901"/>
              </a:spcBef>
            </a:pPr>
            <a:r>
              <a:rPr b="1" i="1" lang="en-US" sz="1800" spc="-1" strike="noStrike">
                <a:solidFill>
                  <a:srgbClr val="000000"/>
                </a:solidFill>
                <a:latin typeface="Times New Roman"/>
                <a:ea typeface="ＭＳ Ｐゴシック"/>
              </a:rPr>
              <a:t>Definition in context of Earth observation:</a:t>
            </a:r>
            <a:r>
              <a:rPr b="0" i="1" lang="en-US" sz="1800" spc="-1" strike="noStrike">
                <a:solidFill>
                  <a:srgbClr val="000000"/>
                </a:solidFill>
                <a:latin typeface="Times New Roman"/>
                <a:ea typeface="ＭＳ Ｐゴシック"/>
              </a:rPr>
              <a:t> A technology for sampling reflected and emitted electromagnetic (EM) radiation of features on the Earth's land surface, oceans, and atmosphere. </a:t>
            </a:r>
            <a:endParaRPr b="0" lang="en-US" sz="18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 descr=""/>
          <p:cNvPicPr/>
          <p:nvPr/>
        </p:nvPicPr>
        <p:blipFill>
          <a:blip r:embed="rId1"/>
          <a:stretch/>
        </p:blipFill>
        <p:spPr>
          <a:xfrm>
            <a:off x="1918800" y="1828800"/>
            <a:ext cx="5304960" cy="4581000"/>
          </a:xfrm>
          <a:prstGeom prst="rect">
            <a:avLst/>
          </a:prstGeom>
          <a:ln>
            <a:noFill/>
          </a:ln>
        </p:spPr>
      </p:pic>
      <p:sp>
        <p:nvSpPr>
          <p:cNvPr id="170" name="CustomShape 1"/>
          <p:cNvSpPr/>
          <p:nvPr/>
        </p:nvSpPr>
        <p:spPr>
          <a:xfrm>
            <a:off x="0" y="609480"/>
            <a:ext cx="9143280" cy="760320"/>
          </a:xfrm>
          <a:prstGeom prst="rect">
            <a:avLst/>
          </a:prstGeom>
          <a:noFill/>
          <a:ln>
            <a:noFill/>
          </a:ln>
        </p:spPr>
        <p:style>
          <a:lnRef idx="0"/>
          <a:fillRef idx="0"/>
          <a:effectRef idx="0"/>
          <a:fontRef idx="minor"/>
        </p:style>
        <p:txBody>
          <a:bodyPr lIns="90000" rIns="90000" tIns="45000" bIns="45000"/>
          <a:p>
            <a:pPr marL="457200" indent="-456480" algn="ctr">
              <a:lnSpc>
                <a:spcPct val="100000"/>
              </a:lnSpc>
              <a:spcBef>
                <a:spcPts val="1321"/>
              </a:spcBef>
            </a:pPr>
            <a:r>
              <a:rPr b="0" lang="en-US" sz="4400" spc="-1" strike="noStrike">
                <a:solidFill>
                  <a:srgbClr val="000000"/>
                </a:solidFill>
                <a:latin typeface="Times new roman"/>
                <a:ea typeface="DejaVu Sans"/>
              </a:rPr>
              <a:t>Layering</a:t>
            </a:r>
            <a:endParaRPr b="0" lang="en-US" sz="4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 descr=""/>
          <p:cNvPicPr/>
          <p:nvPr/>
        </p:nvPicPr>
        <p:blipFill>
          <a:blip r:embed="rId1"/>
          <a:stretch/>
        </p:blipFill>
        <p:spPr>
          <a:xfrm>
            <a:off x="142920" y="731520"/>
            <a:ext cx="4520520" cy="3038760"/>
          </a:xfrm>
          <a:prstGeom prst="rect">
            <a:avLst/>
          </a:prstGeom>
          <a:ln>
            <a:noFill/>
          </a:ln>
        </p:spPr>
      </p:pic>
      <p:pic>
        <p:nvPicPr>
          <p:cNvPr id="172" name="" descr=""/>
          <p:cNvPicPr/>
          <p:nvPr/>
        </p:nvPicPr>
        <p:blipFill>
          <a:blip r:embed="rId2"/>
          <a:stretch/>
        </p:blipFill>
        <p:spPr>
          <a:xfrm>
            <a:off x="4663440" y="822960"/>
            <a:ext cx="4480560" cy="3017880"/>
          </a:xfrm>
          <a:prstGeom prst="rect">
            <a:avLst/>
          </a:prstGeom>
          <a:ln>
            <a:noFill/>
          </a:ln>
        </p:spPr>
      </p:pic>
      <p:pic>
        <p:nvPicPr>
          <p:cNvPr id="173" name="" descr=""/>
          <p:cNvPicPr/>
          <p:nvPr/>
        </p:nvPicPr>
        <p:blipFill>
          <a:blip r:embed="rId3"/>
          <a:stretch/>
        </p:blipFill>
        <p:spPr>
          <a:xfrm>
            <a:off x="2377440" y="3474720"/>
            <a:ext cx="4482720" cy="3017880"/>
          </a:xfrm>
          <a:prstGeom prst="rect">
            <a:avLst/>
          </a:prstGeom>
          <a:ln>
            <a:noFill/>
          </a:ln>
        </p:spPr>
      </p:pic>
      <p:sp>
        <p:nvSpPr>
          <p:cNvPr id="174" name="TextShape 1"/>
          <p:cNvSpPr txBox="1"/>
          <p:nvPr/>
        </p:nvSpPr>
        <p:spPr>
          <a:xfrm>
            <a:off x="5577840" y="6309360"/>
            <a:ext cx="3402360" cy="346320"/>
          </a:xfrm>
          <a:prstGeom prst="rect">
            <a:avLst/>
          </a:prstGeom>
          <a:noFill/>
          <a:ln>
            <a:noFill/>
          </a:ln>
        </p:spPr>
        <p:txBody>
          <a:bodyPr lIns="90000" rIns="90000" tIns="45000" bIns="45000"/>
          <a:p>
            <a:r>
              <a:rPr b="0" lang="en-US" sz="1800" spc="-1" strike="noStrike">
                <a:latin typeface="Arial"/>
              </a:rPr>
              <a:t>Data from naturalearthdata.com</a:t>
            </a:r>
            <a:endParaRPr b="0" lang="en-US" sz="1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0" y="609480"/>
            <a:ext cx="9143280" cy="760320"/>
          </a:xfrm>
          <a:prstGeom prst="rect">
            <a:avLst/>
          </a:prstGeom>
          <a:noFill/>
          <a:ln>
            <a:noFill/>
          </a:ln>
        </p:spPr>
        <p:style>
          <a:lnRef idx="0"/>
          <a:fillRef idx="0"/>
          <a:effectRef idx="0"/>
          <a:fontRef idx="minor"/>
        </p:style>
        <p:txBody>
          <a:bodyPr lIns="90000" rIns="90000" tIns="45000" bIns="45000"/>
          <a:p>
            <a:pPr marL="457200" indent="-456480" algn="ctr">
              <a:lnSpc>
                <a:spcPct val="100000"/>
              </a:lnSpc>
              <a:spcBef>
                <a:spcPts val="1321"/>
              </a:spcBef>
            </a:pPr>
            <a:r>
              <a:rPr b="0" lang="en-US" sz="4400" spc="-1" strike="noStrike">
                <a:solidFill>
                  <a:srgbClr val="000000"/>
                </a:solidFill>
                <a:latin typeface="Times new roman"/>
                <a:ea typeface="DejaVu Sans"/>
              </a:rPr>
              <a:t>Layering</a:t>
            </a:r>
            <a:endParaRPr b="0" lang="en-US" sz="4400" spc="-1" strike="noStrike">
              <a:latin typeface="Arial"/>
            </a:endParaRPr>
          </a:p>
        </p:txBody>
      </p:sp>
      <p:pic>
        <p:nvPicPr>
          <p:cNvPr id="176" name="" descr=""/>
          <p:cNvPicPr/>
          <p:nvPr/>
        </p:nvPicPr>
        <p:blipFill>
          <a:blip r:embed="rId1"/>
          <a:stretch/>
        </p:blipFill>
        <p:spPr>
          <a:xfrm>
            <a:off x="1099800" y="1475640"/>
            <a:ext cx="6882120" cy="446760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 descr=""/>
          <p:cNvPicPr/>
          <p:nvPr/>
        </p:nvPicPr>
        <p:blipFill>
          <a:blip r:embed="rId1"/>
          <a:stretch/>
        </p:blipFill>
        <p:spPr>
          <a:xfrm>
            <a:off x="2834640" y="2722320"/>
            <a:ext cx="3094920" cy="1475640"/>
          </a:xfrm>
          <a:prstGeom prst="rect">
            <a:avLst/>
          </a:prstGeom>
          <a:ln>
            <a:noFill/>
          </a:ln>
        </p:spPr>
      </p:pic>
      <p:sp>
        <p:nvSpPr>
          <p:cNvPr id="178" name="CustomShape 1"/>
          <p:cNvSpPr/>
          <p:nvPr/>
        </p:nvSpPr>
        <p:spPr>
          <a:xfrm>
            <a:off x="457200" y="713880"/>
            <a:ext cx="8228880" cy="456480"/>
          </a:xfrm>
          <a:prstGeom prst="rect">
            <a:avLst/>
          </a:prstGeom>
          <a:solidFill>
            <a:srgbClr val="c6d9f1"/>
          </a:solid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1f497d"/>
                </a:solidFill>
                <a:latin typeface="Times new roman"/>
                <a:ea typeface="DejaVu Sans"/>
              </a:rPr>
              <a:t>Notable</a:t>
            </a:r>
            <a:r>
              <a:rPr b="0" lang="en-US" sz="1800" spc="-1" strike="noStrike">
                <a:solidFill>
                  <a:srgbClr val="1f497d"/>
                </a:solidFill>
                <a:latin typeface="Calibri"/>
                <a:ea typeface="DejaVu Sans"/>
              </a:rPr>
              <a:t> GIS software</a:t>
            </a:r>
            <a:endParaRPr b="0" lang="en-US" sz="1800" spc="-1" strike="noStrike">
              <a:latin typeface="Arial"/>
            </a:endParaRPr>
          </a:p>
        </p:txBody>
      </p:sp>
      <p:sp>
        <p:nvSpPr>
          <p:cNvPr id="179" name="CustomShape 2"/>
          <p:cNvSpPr/>
          <p:nvPr/>
        </p:nvSpPr>
        <p:spPr>
          <a:xfrm>
            <a:off x="760680" y="803160"/>
            <a:ext cx="4577400" cy="1918800"/>
          </a:xfrm>
          <a:prstGeom prst="rect">
            <a:avLst/>
          </a:prstGeom>
          <a:noFill/>
          <a:ln>
            <a:noFill/>
          </a:ln>
        </p:spPr>
        <p:style>
          <a:lnRef idx="0"/>
          <a:fillRef idx="0"/>
          <a:effectRef idx="0"/>
          <a:fontRef idx="minor"/>
        </p:style>
        <p:txBody>
          <a:bodyPr wrap="none" lIns="90000" rIns="90000" tIns="45000" bIns="45000"/>
          <a:p>
            <a:pPr>
              <a:lnSpc>
                <a:spcPct val="200000"/>
              </a:lnSpc>
            </a:pPr>
            <a:r>
              <a:rPr b="1" lang="en-US" sz="2400" spc="-1" strike="noStrike">
                <a:solidFill>
                  <a:srgbClr val="000000"/>
                </a:solidFill>
                <a:latin typeface="Times New Roman"/>
                <a:ea typeface="ＭＳ Ｐゴシック"/>
              </a:rPr>
              <a:t>Commercial:</a:t>
            </a: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ArcGIS, including ArcMap (Esri)</a:t>
            </a: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IDRISI (Clark Labs)</a:t>
            </a: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ERDAS IMAGINE (ERDAS Inc.)</a:t>
            </a:r>
            <a:endParaRPr b="0" lang="en-US" sz="2400" spc="-1" strike="noStrike">
              <a:latin typeface="Arial"/>
            </a:endParaRPr>
          </a:p>
        </p:txBody>
      </p:sp>
      <p:sp>
        <p:nvSpPr>
          <p:cNvPr id="180" name="CustomShape 3"/>
          <p:cNvSpPr/>
          <p:nvPr/>
        </p:nvSpPr>
        <p:spPr>
          <a:xfrm>
            <a:off x="660240" y="2373840"/>
            <a:ext cx="2219760" cy="2650320"/>
          </a:xfrm>
          <a:prstGeom prst="rect">
            <a:avLst/>
          </a:prstGeom>
          <a:noFill/>
          <a:ln>
            <a:noFill/>
          </a:ln>
        </p:spPr>
        <p:style>
          <a:lnRef idx="0"/>
          <a:fillRef idx="0"/>
          <a:effectRef idx="0"/>
          <a:fontRef idx="minor"/>
        </p:style>
        <p:txBody>
          <a:bodyPr wrap="none" lIns="90000" rIns="90000" tIns="45000" bIns="45000"/>
          <a:p>
            <a:pPr>
              <a:lnSpc>
                <a:spcPct val="200000"/>
              </a:lnSpc>
            </a:pPr>
            <a:r>
              <a:rPr b="1" lang="en-US" sz="2400" spc="-1" strike="noStrike">
                <a:solidFill>
                  <a:srgbClr val="000000"/>
                </a:solidFill>
                <a:latin typeface="Times New Roman"/>
                <a:ea typeface="ＭＳ Ｐゴシック"/>
              </a:rPr>
              <a:t>Open source:</a:t>
            </a: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ＭＳ Ｐゴシック"/>
              </a:rPr>
              <a:t> </a:t>
            </a:r>
            <a:r>
              <a:rPr b="1" lang="en-US" sz="2400" spc="-1" strike="noStrike">
                <a:solidFill>
                  <a:srgbClr val="000000"/>
                </a:solidFill>
                <a:latin typeface="Times New Roman"/>
                <a:ea typeface="ＭＳ Ｐゴシック"/>
              </a:rPr>
              <a:t>Quantum GIS</a:t>
            </a: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GRASS GIS</a:t>
            </a: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MANIS tool</a:t>
            </a: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GPSvisualizer</a:t>
            </a: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Biogeomancer</a:t>
            </a:r>
            <a:endParaRPr b="0" lang="en-US" sz="2400" spc="-1" strike="noStrike">
              <a:latin typeface="Arial"/>
            </a:endParaRPr>
          </a:p>
        </p:txBody>
      </p:sp>
      <p:sp>
        <p:nvSpPr>
          <p:cNvPr id="181" name="CustomShape 4"/>
          <p:cNvSpPr/>
          <p:nvPr/>
        </p:nvSpPr>
        <p:spPr>
          <a:xfrm>
            <a:off x="746640" y="4701960"/>
            <a:ext cx="3710160" cy="1187280"/>
          </a:xfrm>
          <a:prstGeom prst="rect">
            <a:avLst/>
          </a:prstGeom>
          <a:noFill/>
          <a:ln>
            <a:noFill/>
          </a:ln>
        </p:spPr>
        <p:style>
          <a:lnRef idx="0"/>
          <a:fillRef idx="0"/>
          <a:effectRef idx="0"/>
          <a:fontRef idx="minor"/>
        </p:style>
        <p:txBody>
          <a:bodyPr wrap="none" lIns="90000" rIns="90000" tIns="45000" bIns="45000"/>
          <a:p>
            <a:pPr>
              <a:lnSpc>
                <a:spcPct val="200000"/>
              </a:lnSpc>
            </a:pPr>
            <a:r>
              <a:rPr b="1" lang="en-US" sz="2400" spc="-1" strike="noStrike">
                <a:solidFill>
                  <a:srgbClr val="000000"/>
                </a:solidFill>
                <a:latin typeface="Times New Roman"/>
                <a:ea typeface="ＭＳ Ｐゴシック"/>
              </a:rPr>
              <a:t>Free (but not open source):</a:t>
            </a:r>
            <a:endParaRPr b="0" lang="en-US" sz="2400" spc="-1" strike="noStrike">
              <a:latin typeface="Arial"/>
            </a:endParaRPr>
          </a:p>
          <a:p>
            <a:pPr marL="216000" indent="-215640">
              <a:lnSpc>
                <a:spcPct val="100000"/>
              </a:lnSpc>
              <a:buClr>
                <a:srgbClr val="000000"/>
              </a:buClr>
              <a:buFont typeface="Symbol"/>
              <a:buChar char=""/>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DIVA GIS</a:t>
            </a:r>
            <a:endParaRPr b="0" lang="en-US" sz="2400" spc="-1" strike="noStrike">
              <a:latin typeface="Arial"/>
            </a:endParaRPr>
          </a:p>
        </p:txBody>
      </p:sp>
      <p:pic>
        <p:nvPicPr>
          <p:cNvPr id="182" name="Picture 1" descr=""/>
          <p:cNvPicPr/>
          <p:nvPr/>
        </p:nvPicPr>
        <p:blipFill>
          <a:blip r:embed="rId2"/>
          <a:stretch/>
        </p:blipFill>
        <p:spPr>
          <a:xfrm>
            <a:off x="5577840" y="4663440"/>
            <a:ext cx="1948320" cy="14799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457200" y="6397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imes new roman"/>
                <a:ea typeface="ＭＳ Ｐゴシック"/>
              </a:rPr>
              <a:t>Outline</a:t>
            </a:r>
            <a:endParaRPr b="0" lang="en-US" sz="4400" spc="-1" strike="noStrike">
              <a:latin typeface="Arial"/>
            </a:endParaRPr>
          </a:p>
        </p:txBody>
      </p:sp>
      <p:sp>
        <p:nvSpPr>
          <p:cNvPr id="184"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a:lnSpc>
                <a:spcPct val="100000"/>
              </a:lnSpc>
              <a:spcBef>
                <a:spcPts val="641"/>
              </a:spcBef>
            </a:pPr>
            <a:r>
              <a:rPr b="0" lang="en-US" sz="3200" spc="-1" strike="noStrike">
                <a:solidFill>
                  <a:srgbClr val="000000"/>
                </a:solidFill>
                <a:latin typeface="Times new roman"/>
                <a:ea typeface="ＭＳ Ｐゴシック"/>
              </a:rPr>
              <a:t>How do we represent real world geographic information with a computer?</a:t>
            </a:r>
            <a:endParaRPr b="0" lang="en-US" sz="32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Data models – representations of geographic reality</a:t>
            </a:r>
            <a:endParaRPr b="0" lang="en-US" sz="2800" spc="-1" strike="noStrike">
              <a:latin typeface="Arial"/>
            </a:endParaRPr>
          </a:p>
          <a:p>
            <a:pPr lvl="2" marL="1143000" indent="-227880">
              <a:lnSpc>
                <a:spcPct val="100000"/>
              </a:lnSpc>
              <a:spcBef>
                <a:spcPts val="479"/>
              </a:spcBef>
              <a:buClr>
                <a:srgbClr val="1f497d"/>
              </a:buClr>
              <a:buFont typeface="Arial"/>
              <a:buChar char="•"/>
            </a:pPr>
            <a:r>
              <a:rPr b="0" lang="en-US" sz="2400" spc="-1" strike="noStrike">
                <a:solidFill>
                  <a:srgbClr val="1f497d"/>
                </a:solidFill>
                <a:latin typeface="Times new roman"/>
                <a:ea typeface="ＭＳ Ｐゴシック"/>
              </a:rPr>
              <a:t>Scale, spatial autocorrelation</a:t>
            </a:r>
            <a:endParaRPr b="0" lang="en-US" sz="24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Location information: coordinate systems</a:t>
            </a:r>
            <a:endParaRPr b="0" lang="en-US" sz="28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Georeferencing, sampling bias</a:t>
            </a:r>
            <a:endParaRPr b="0" lang="en-US" sz="2800" spc="-1" strike="noStrike">
              <a:latin typeface="Arial"/>
            </a:endParaRPr>
          </a:p>
          <a:p>
            <a:pPr lvl="1" marL="743040" indent="-285120">
              <a:lnSpc>
                <a:spcPct val="100000"/>
              </a:lnSpc>
              <a:spcBef>
                <a:spcPts val="561"/>
              </a:spcBef>
              <a:buClr>
                <a:srgbClr val="1f497d"/>
              </a:buClr>
              <a:buFont typeface="Arial"/>
              <a:buChar char="–"/>
            </a:pPr>
            <a:r>
              <a:rPr b="0" lang="en-US" sz="2800" spc="-1" strike="noStrike">
                <a:solidFill>
                  <a:srgbClr val="1f497d"/>
                </a:solidFill>
                <a:latin typeface="Times new roman"/>
                <a:ea typeface="ＭＳ Ｐゴシック"/>
              </a:rPr>
              <a:t>Remote Sensing</a:t>
            </a:r>
            <a:endParaRPr b="0" lang="en-US" sz="2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457200" y="639720"/>
            <a:ext cx="8228880" cy="77724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imes new roman"/>
                <a:ea typeface="ＭＳ Ｐゴシック"/>
              </a:rPr>
              <a:t>Two methods of GIS representation</a:t>
            </a:r>
            <a:endParaRPr b="0" lang="en-US" sz="4400" spc="-1" strike="noStrike">
              <a:latin typeface="Arial"/>
            </a:endParaRPr>
          </a:p>
        </p:txBody>
      </p:sp>
      <p:sp>
        <p:nvSpPr>
          <p:cNvPr id="186"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imes new roman"/>
                <a:ea typeface="ＭＳ Ｐゴシック"/>
              </a:rPr>
              <a:t>There are two main ways a GIS can create a logical data model of the world:</a:t>
            </a:r>
            <a:endParaRPr b="0" lang="en-US" sz="3200" spc="-1" strike="noStrike">
              <a:latin typeface="Arial"/>
            </a:endParaRPr>
          </a:p>
          <a:p>
            <a:pPr lvl="1" marL="743040" indent="-285120">
              <a:lnSpc>
                <a:spcPct val="100000"/>
              </a:lnSpc>
              <a:spcBef>
                <a:spcPts val="641"/>
              </a:spcBef>
              <a:buClr>
                <a:srgbClr val="1f497d"/>
              </a:buClr>
              <a:buFont typeface="Arial"/>
              <a:buChar char="–"/>
            </a:pPr>
            <a:r>
              <a:rPr b="0" lang="en-US" sz="3200" spc="-1" strike="noStrike">
                <a:solidFill>
                  <a:srgbClr val="1f497d"/>
                </a:solidFill>
                <a:latin typeface="Times new roman"/>
                <a:ea typeface="ＭＳ Ｐゴシック"/>
              </a:rPr>
              <a:t>Vector = discrete features</a:t>
            </a:r>
            <a:endParaRPr b="0" lang="en-US" sz="3200" spc="-1" strike="noStrike">
              <a:latin typeface="Arial"/>
            </a:endParaRPr>
          </a:p>
          <a:p>
            <a:pPr lvl="1" marL="743040" indent="-285120">
              <a:lnSpc>
                <a:spcPct val="100000"/>
              </a:lnSpc>
              <a:spcBef>
                <a:spcPts val="641"/>
              </a:spcBef>
              <a:buClr>
                <a:srgbClr val="1f497d"/>
              </a:buClr>
              <a:buFont typeface="Arial"/>
              <a:buChar char="–"/>
            </a:pPr>
            <a:r>
              <a:rPr b="0" lang="en-US" sz="3200" spc="-1" strike="noStrike">
                <a:solidFill>
                  <a:srgbClr val="1f497d"/>
                </a:solidFill>
                <a:latin typeface="Times new roman"/>
                <a:ea typeface="ＭＳ Ｐゴシック"/>
              </a:rPr>
              <a:t>Raster = continuous fields</a:t>
            </a:r>
            <a:endParaRPr b="0" lang="en-US" sz="32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CBC PPT template.thmx</Template>
  <TotalTime>6917</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2016-09-16T15:49:54Z</dcterms:created>
  <dc:creator>Reviewer comments</dc:creator>
  <dc:description/>
  <dc:language>en-US</dc:language>
  <cp:lastModifiedBy/>
  <dcterms:modified xsi:type="dcterms:W3CDTF">2019-04-23T14:12:04Z</dcterms:modified>
  <cp:revision>126</cp:revision>
  <dc:subject/>
  <dc:title>Reflections on Interdisciplinarity: Research and Action in Biodiversity Conservation from Local to Global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16.0012</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43</vt:i4>
  </property>
</Properties>
</file>